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64" r:id="rId2"/>
    <p:sldId id="366" r:id="rId3"/>
    <p:sldId id="398" r:id="rId4"/>
    <p:sldId id="400" r:id="rId5"/>
    <p:sldId id="401" r:id="rId6"/>
    <p:sldId id="402" r:id="rId7"/>
    <p:sldId id="403" r:id="rId8"/>
    <p:sldId id="404" r:id="rId9"/>
    <p:sldId id="409" r:id="rId10"/>
    <p:sldId id="405" r:id="rId11"/>
    <p:sldId id="406" r:id="rId12"/>
    <p:sldId id="407" r:id="rId13"/>
    <p:sldId id="408"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397" r:id="rId3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6" autoAdjust="0"/>
    <p:restoredTop sz="93313" autoAdjust="0"/>
  </p:normalViewPr>
  <p:slideViewPr>
    <p:cSldViewPr>
      <p:cViewPr varScale="1">
        <p:scale>
          <a:sx n="141" d="100"/>
          <a:sy n="141" d="100"/>
        </p:scale>
        <p:origin x="486" y="114"/>
      </p:cViewPr>
      <p:guideLst>
        <p:guide orient="horz" pos="1620"/>
        <p:guide pos="2880"/>
      </p:guideLst>
    </p:cSldViewPr>
  </p:slideViewPr>
  <p:outlineViewPr>
    <p:cViewPr>
      <p:scale>
        <a:sx n="33" d="100"/>
        <a:sy n="33" d="100"/>
      </p:scale>
      <p:origin x="0" y="1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104DE7-15B4-6144-AD59-780D931E7DAC}" type="datetimeFigureOut">
              <a:rPr lang="en-US" smtClean="0"/>
              <a:t>5/8/2017</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0391498-726C-AD42-95A7-2A48B0AECB19}" type="slidenum">
              <a:rPr lang="en-US" smtClean="0"/>
              <a:t>‹#›</a:t>
            </a:fld>
            <a:endParaRPr lang="en-US"/>
          </a:p>
        </p:txBody>
      </p:sp>
    </p:spTree>
    <p:extLst>
      <p:ext uri="{BB962C8B-B14F-4D97-AF65-F5344CB8AC3E}">
        <p14:creationId xmlns:p14="http://schemas.microsoft.com/office/powerpoint/2010/main" val="2267638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0391498-726C-AD42-95A7-2A48B0AECB19}" type="slidenum">
              <a:rPr lang="en-US" smtClean="0"/>
              <a:t>2</a:t>
            </a:fld>
            <a:endParaRPr lang="en-US"/>
          </a:p>
        </p:txBody>
      </p:sp>
    </p:spTree>
    <p:extLst>
      <p:ext uri="{BB962C8B-B14F-4D97-AF65-F5344CB8AC3E}">
        <p14:creationId xmlns:p14="http://schemas.microsoft.com/office/powerpoint/2010/main" val="425135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8/05/2017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813342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8/05/2017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19829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8/05/2017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2362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8/05/2017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857610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B3BDD-0532-4205-949E-EF1160D84AB5}" type="datetimeFigureOut">
              <a:rPr lang="en-AU" smtClean="0"/>
              <a:t>8/05/2017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42154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1EB3BDD-0532-4205-949E-EF1160D84AB5}" type="datetimeFigureOut">
              <a:rPr lang="en-AU" smtClean="0"/>
              <a:t>8/05/2017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511285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1EB3BDD-0532-4205-949E-EF1160D84AB5}" type="datetimeFigureOut">
              <a:rPr lang="en-AU" smtClean="0"/>
              <a:t>8/05/2017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05585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EB3BDD-0532-4205-949E-EF1160D84AB5}" type="datetimeFigureOut">
              <a:rPr lang="en-AU" smtClean="0"/>
              <a:t>8/05/2017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65945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B3BDD-0532-4205-949E-EF1160D84AB5}" type="datetimeFigureOut">
              <a:rPr lang="en-AU" smtClean="0"/>
              <a:t>8/05/2017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959628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8/05/2017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01579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8/05/2017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074183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BDD-0532-4205-949E-EF1160D84AB5}" type="datetimeFigureOut">
              <a:rPr lang="en-AU" smtClean="0"/>
              <a:t>8/05/2017</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4655BF-7B36-48AD-8557-F7CA9FB301B8}" type="slidenum">
              <a:rPr lang="en-AU" smtClean="0"/>
              <a:t>‹#›</a:t>
            </a:fld>
            <a:endParaRPr lang="en-AU"/>
          </a:p>
        </p:txBody>
      </p:sp>
    </p:spTree>
    <p:extLst>
      <p:ext uri="{BB962C8B-B14F-4D97-AF65-F5344CB8AC3E}">
        <p14:creationId xmlns:p14="http://schemas.microsoft.com/office/powerpoint/2010/main" val="7381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support@ziptal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393053"/>
            <a:ext cx="7704855" cy="1600438"/>
          </a:xfrm>
          <a:prstGeom prst="rect">
            <a:avLst/>
          </a:prstGeom>
          <a:noFill/>
        </p:spPr>
        <p:txBody>
          <a:bodyPr wrap="square" rtlCol="0">
            <a:spAutoFit/>
          </a:bodyPr>
          <a:lstStyle/>
          <a:p>
            <a:pPr algn="ctr"/>
            <a:r>
              <a:rPr lang="en-US" sz="4000" b="1" dirty="0">
                <a:solidFill>
                  <a:srgbClr val="92D050"/>
                </a:solidFill>
              </a:rPr>
              <a:t>The Reading Tool Kit – Essential strategies for Years 3 – 6</a:t>
            </a:r>
            <a:endParaRPr lang="en-AU" sz="4000" dirty="0">
              <a:solidFill>
                <a:srgbClr val="92D050"/>
              </a:solidFill>
            </a:endParaRPr>
          </a:p>
          <a:p>
            <a:pPr algn="ctr"/>
            <a:r>
              <a:rPr lang="en-AU" dirty="0"/>
              <a:t>Presented by Jane </a:t>
            </a:r>
            <a:r>
              <a:rPr lang="en-AU" dirty="0" err="1"/>
              <a:t>Caughey</a:t>
            </a:r>
            <a:r>
              <a:rPr lang="en-AU" dirty="0"/>
              <a:t>, </a:t>
            </a:r>
            <a:r>
              <a:rPr lang="en-AU" dirty="0" err="1"/>
              <a:t>Dip.T</a:t>
            </a:r>
            <a:r>
              <a:rPr lang="en-AU" dirty="0"/>
              <a:t>., B.Ed. &amp; </a:t>
            </a:r>
            <a:r>
              <a:rPr lang="en-AU" dirty="0" err="1"/>
              <a:t>Grad.Dip.Ed</a:t>
            </a:r>
            <a:r>
              <a:rPr lang="en-AU" dirty="0"/>
              <a:t>.</a:t>
            </a:r>
            <a:endParaRPr lang="en-US" dirty="0"/>
          </a:p>
        </p:txBody>
      </p:sp>
      <p:pic>
        <p:nvPicPr>
          <p:cNvPr id="5" name="Picture 4"/>
          <p:cNvPicPr/>
          <p:nvPr/>
        </p:nvPicPr>
        <p:blipFill>
          <a:blip r:embed="rId2">
            <a:extLst>
              <a:ext uri="{28A0092B-C50C-407E-A947-70E740481C1C}">
                <a14:useLocalDpi xmlns:a14="http://schemas.microsoft.com/office/drawing/2010/main"/>
              </a:ext>
            </a:extLst>
          </a:blip>
          <a:stretch>
            <a:fillRect/>
          </a:stretch>
        </p:blipFill>
        <p:spPr>
          <a:xfrm>
            <a:off x="3275856" y="1993491"/>
            <a:ext cx="2736304" cy="2757158"/>
          </a:xfrm>
          <a:prstGeom prst="rect">
            <a:avLst/>
          </a:prstGeom>
        </p:spPr>
      </p:pic>
    </p:spTree>
    <p:extLst>
      <p:ext uri="{BB962C8B-B14F-4D97-AF65-F5344CB8AC3E}">
        <p14:creationId xmlns:p14="http://schemas.microsoft.com/office/powerpoint/2010/main" val="1639443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611498"/>
          </a:xfrm>
        </p:spPr>
        <p:txBody>
          <a:bodyPr>
            <a:noAutofit/>
          </a:bodyPr>
          <a:lstStyle/>
          <a:p>
            <a:pPr marL="0" indent="0" algn="ctr">
              <a:buNone/>
            </a:pPr>
            <a:r>
              <a:rPr lang="en-AU" dirty="0">
                <a:solidFill>
                  <a:srgbClr val="92D050"/>
                </a:solidFill>
              </a:rPr>
              <a:t>Cross-checking</a:t>
            </a:r>
          </a:p>
        </p:txBody>
      </p:sp>
      <p:sp>
        <p:nvSpPr>
          <p:cNvPr id="2" name="TextBox 1"/>
          <p:cNvSpPr txBox="1"/>
          <p:nvPr/>
        </p:nvSpPr>
        <p:spPr>
          <a:xfrm>
            <a:off x="3419872" y="1131590"/>
            <a:ext cx="4752528" cy="3293209"/>
          </a:xfrm>
          <a:prstGeom prst="rect">
            <a:avLst/>
          </a:prstGeom>
          <a:noFill/>
        </p:spPr>
        <p:txBody>
          <a:bodyPr wrap="square" rtlCol="0">
            <a:spAutoFit/>
          </a:bodyPr>
          <a:lstStyle/>
          <a:p>
            <a:r>
              <a:rPr lang="en-AU" sz="1600" dirty="0"/>
              <a:t>The cross checking strategy means being able to use a combination of phonics knowledge, high frequency word recognition and context clues to decode unknown words in order to better understand a text.</a:t>
            </a:r>
            <a:r>
              <a:rPr lang="en-AU" sz="1600" b="1" i="1" dirty="0"/>
              <a:t> </a:t>
            </a:r>
          </a:p>
          <a:p>
            <a:endParaRPr lang="en-AU" sz="1600" b="1" i="1" dirty="0"/>
          </a:p>
          <a:p>
            <a:r>
              <a:rPr lang="en-AU" sz="1600" b="1" i="1" dirty="0"/>
              <a:t>Using phonic knowledge </a:t>
            </a:r>
            <a:endParaRPr lang="en-AU" sz="1600" dirty="0"/>
          </a:p>
          <a:p>
            <a:r>
              <a:rPr lang="en-AU" sz="1600" b="1" i="1" dirty="0"/>
              <a:t> </a:t>
            </a:r>
            <a:endParaRPr lang="en-AU" sz="1600" dirty="0"/>
          </a:p>
          <a:p>
            <a:r>
              <a:rPr lang="en-US" sz="1600" dirty="0"/>
              <a:t>Building phonics knowledge is crucial. </a:t>
            </a:r>
            <a:endParaRPr lang="en-AU" sz="1600" dirty="0"/>
          </a:p>
          <a:p>
            <a:r>
              <a:rPr lang="en-US" sz="1600" dirty="0"/>
              <a:t> </a:t>
            </a:r>
            <a:endParaRPr lang="en-AU" sz="1600" dirty="0"/>
          </a:p>
          <a:p>
            <a:r>
              <a:rPr lang="en-US" sz="1600" dirty="0"/>
              <a:t>This includes recognition of the phonemes used for individual letters and letter clusters and using syllabification and segmentation to break up longer words.</a:t>
            </a:r>
            <a:endParaRPr lang="en-AU" sz="1600" dirty="0"/>
          </a:p>
        </p:txBody>
      </p:sp>
      <p:pic>
        <p:nvPicPr>
          <p:cNvPr id="6" name="Picture 5"/>
          <p:cNvPicPr/>
          <p:nvPr/>
        </p:nvPicPr>
        <p:blipFill>
          <a:blip r:embed="rId2">
            <a:extLst>
              <a:ext uri="{28A0092B-C50C-407E-A947-70E740481C1C}">
                <a14:useLocalDpi xmlns:a14="http://schemas.microsoft.com/office/drawing/2010/main"/>
              </a:ext>
            </a:extLst>
          </a:blip>
          <a:stretch>
            <a:fillRect/>
          </a:stretch>
        </p:blipFill>
        <p:spPr>
          <a:xfrm>
            <a:off x="971600" y="1275606"/>
            <a:ext cx="2265090" cy="2520280"/>
          </a:xfrm>
          <a:prstGeom prst="rect">
            <a:avLst/>
          </a:prstGeom>
        </p:spPr>
      </p:pic>
    </p:spTree>
    <p:extLst>
      <p:ext uri="{BB962C8B-B14F-4D97-AF65-F5344CB8AC3E}">
        <p14:creationId xmlns:p14="http://schemas.microsoft.com/office/powerpoint/2010/main" val="3590095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55526"/>
            <a:ext cx="7200800" cy="3970318"/>
          </a:xfrm>
          <a:prstGeom prst="rect">
            <a:avLst/>
          </a:prstGeom>
          <a:noFill/>
        </p:spPr>
        <p:txBody>
          <a:bodyPr wrap="square" rtlCol="0">
            <a:spAutoFit/>
          </a:bodyPr>
          <a:lstStyle/>
          <a:p>
            <a:r>
              <a:rPr lang="en-AU" sz="1400" b="1" dirty="0"/>
              <a:t>Activities:</a:t>
            </a:r>
            <a:endParaRPr lang="en-AU" sz="1400" dirty="0"/>
          </a:p>
          <a:p>
            <a:r>
              <a:rPr lang="en-AU" sz="1400" b="1" dirty="0"/>
              <a:t> </a:t>
            </a:r>
            <a:endParaRPr lang="en-AU" sz="1400" dirty="0"/>
          </a:p>
          <a:p>
            <a:pPr marL="285750" indent="-285750">
              <a:buFont typeface="Arial" panose="020B0604020202020204" pitchFamily="34" charset="0"/>
              <a:buChar char="•"/>
            </a:pPr>
            <a:r>
              <a:rPr lang="en-AU" sz="1400" dirty="0"/>
              <a:t>Create a ‘</a:t>
            </a:r>
            <a:r>
              <a:rPr lang="en-AU" sz="1400" i="1" dirty="0"/>
              <a:t>Syllable Chart</a:t>
            </a:r>
            <a:r>
              <a:rPr lang="en-AU" sz="1400" dirty="0"/>
              <a:t>’ that classifies words from the </a:t>
            </a:r>
            <a:r>
              <a:rPr lang="en-AU" sz="1400" b="1" dirty="0"/>
              <a:t>Reading Library</a:t>
            </a:r>
            <a:r>
              <a:rPr lang="en-AU" sz="1400" dirty="0"/>
              <a:t> </a:t>
            </a:r>
            <a:r>
              <a:rPr lang="en-AU" sz="1400" i="1" dirty="0"/>
              <a:t>Spelling and Vocabulary</a:t>
            </a:r>
            <a:r>
              <a:rPr lang="en-AU" sz="1400" dirty="0"/>
              <a:t> worksheets according to their number of syllables. Discuss with students how breaking longer words into syllables can help them read the word e.g. Vocabulary from the </a:t>
            </a:r>
            <a:r>
              <a:rPr lang="en-AU" sz="1400" b="1" dirty="0"/>
              <a:t>Mystery</a:t>
            </a:r>
            <a:r>
              <a:rPr lang="en-AU" sz="1400" dirty="0"/>
              <a:t> story </a:t>
            </a:r>
            <a:r>
              <a:rPr lang="en-AU" sz="1400" i="1" dirty="0"/>
              <a:t>The Attic</a:t>
            </a:r>
            <a:r>
              <a:rPr lang="en-AU" sz="1400" dirty="0"/>
              <a:t>:</a:t>
            </a:r>
          </a:p>
          <a:p>
            <a:endParaRPr lang="en-AU" sz="1400" dirty="0"/>
          </a:p>
          <a:p>
            <a:endParaRPr lang="en-AU" sz="1400" dirty="0"/>
          </a:p>
          <a:p>
            <a:endParaRPr lang="en-AU" sz="1400" dirty="0"/>
          </a:p>
          <a:p>
            <a:endParaRPr lang="en-AU" sz="1400" dirty="0"/>
          </a:p>
          <a:p>
            <a:endParaRPr lang="en-AU" sz="1400" dirty="0"/>
          </a:p>
          <a:p>
            <a:endParaRPr lang="en-AU" sz="1400" dirty="0"/>
          </a:p>
          <a:p>
            <a:pPr marL="285750" indent="-285750">
              <a:buFont typeface="Arial" panose="020B0604020202020204" pitchFamily="34" charset="0"/>
              <a:buChar char="•"/>
            </a:pPr>
            <a:endParaRPr lang="en-AU" sz="1400" dirty="0"/>
          </a:p>
          <a:p>
            <a:pPr marL="285750" lvl="0" indent="-285750">
              <a:buFont typeface="Arial" panose="020B0604020202020204" pitchFamily="34" charset="0"/>
              <a:buChar char="•"/>
            </a:pPr>
            <a:r>
              <a:rPr lang="en-AU" sz="1400" dirty="0"/>
              <a:t>Write words from the </a:t>
            </a:r>
            <a:r>
              <a:rPr lang="en-AU" sz="1400" b="1" dirty="0"/>
              <a:t>Reading Library</a:t>
            </a:r>
            <a:r>
              <a:rPr lang="en-AU" sz="1400" dirty="0"/>
              <a:t> </a:t>
            </a:r>
            <a:r>
              <a:rPr lang="en-AU" sz="1400" i="1" dirty="0"/>
              <a:t>Spelling and Vocabulary</a:t>
            </a:r>
            <a:r>
              <a:rPr lang="en-AU" sz="1400" dirty="0"/>
              <a:t> worksheets as </a:t>
            </a:r>
            <a:r>
              <a:rPr lang="en-AU" sz="1400" i="1" dirty="0"/>
              <a:t>Syllable Sum</a:t>
            </a:r>
            <a:r>
              <a:rPr lang="en-AU" sz="1400" dirty="0"/>
              <a:t>s where the word is separated according to its syllables. For example: words from the </a:t>
            </a:r>
            <a:r>
              <a:rPr lang="en-AU" sz="1400" b="1" dirty="0"/>
              <a:t>Animal</a:t>
            </a:r>
            <a:r>
              <a:rPr lang="en-AU" sz="1400" dirty="0"/>
              <a:t> story </a:t>
            </a:r>
            <a:r>
              <a:rPr lang="en-AU" sz="1400" i="1" dirty="0"/>
              <a:t>Princess Nightmare</a:t>
            </a:r>
            <a:r>
              <a:rPr lang="en-AU" sz="1400" dirty="0"/>
              <a:t>:</a:t>
            </a:r>
          </a:p>
          <a:p>
            <a:pPr algn="ctr"/>
            <a:r>
              <a:rPr lang="en-AU" sz="1400" dirty="0"/>
              <a:t> </a:t>
            </a:r>
            <a:r>
              <a:rPr lang="en-AU" sz="1400" dirty="0" err="1"/>
              <a:t>friend+ship</a:t>
            </a:r>
            <a:r>
              <a:rPr lang="en-AU" sz="1400" dirty="0"/>
              <a:t> = </a:t>
            </a:r>
            <a:r>
              <a:rPr lang="en-AU" sz="1400" i="1" dirty="0"/>
              <a:t>friendship</a:t>
            </a:r>
            <a:r>
              <a:rPr lang="en-AU" sz="1400" dirty="0"/>
              <a:t> </a:t>
            </a:r>
          </a:p>
          <a:p>
            <a:pPr algn="ctr"/>
            <a:r>
              <a:rPr lang="en-AU" sz="1400" dirty="0" err="1"/>
              <a:t>dis+gust+ing</a:t>
            </a:r>
            <a:r>
              <a:rPr lang="en-AU" sz="1400" dirty="0"/>
              <a:t> = </a:t>
            </a:r>
            <a:r>
              <a:rPr lang="en-AU" sz="1400" i="1" dirty="0"/>
              <a:t>disgusting</a:t>
            </a:r>
            <a:endParaRPr lang="en-AU" sz="1400" dirty="0"/>
          </a:p>
        </p:txBody>
      </p:sp>
      <p:graphicFrame>
        <p:nvGraphicFramePr>
          <p:cNvPr id="16" name="Table 15"/>
          <p:cNvGraphicFramePr>
            <a:graphicFrameLocks noGrp="1"/>
          </p:cNvGraphicFramePr>
          <p:nvPr>
            <p:extLst>
              <p:ext uri="{D42A27DB-BD31-4B8C-83A1-F6EECF244321}">
                <p14:modId xmlns:p14="http://schemas.microsoft.com/office/powerpoint/2010/main" val="4082305258"/>
              </p:ext>
            </p:extLst>
          </p:nvPr>
        </p:nvGraphicFramePr>
        <p:xfrm>
          <a:off x="1979712" y="1923678"/>
          <a:ext cx="5328593" cy="1224136"/>
        </p:xfrm>
        <a:graphic>
          <a:graphicData uri="http://schemas.openxmlformats.org/drawingml/2006/table">
            <a:tbl>
              <a:tblPr firstRow="1" bandRow="1">
                <a:tableStyleId>{5C22544A-7EE6-4342-B048-85BDC9FD1C3A}</a:tableStyleId>
              </a:tblPr>
              <a:tblGrid>
                <a:gridCol w="984631">
                  <a:extLst>
                    <a:ext uri="{9D8B030D-6E8A-4147-A177-3AD203B41FA5}">
                      <a16:colId xmlns:a16="http://schemas.microsoft.com/office/drawing/2014/main" val="997448012"/>
                    </a:ext>
                  </a:extLst>
                </a:gridCol>
                <a:gridCol w="1042551">
                  <a:extLst>
                    <a:ext uri="{9D8B030D-6E8A-4147-A177-3AD203B41FA5}">
                      <a16:colId xmlns:a16="http://schemas.microsoft.com/office/drawing/2014/main" val="1210398948"/>
                    </a:ext>
                  </a:extLst>
                </a:gridCol>
                <a:gridCol w="984631">
                  <a:extLst>
                    <a:ext uri="{9D8B030D-6E8A-4147-A177-3AD203B41FA5}">
                      <a16:colId xmlns:a16="http://schemas.microsoft.com/office/drawing/2014/main" val="1669184340"/>
                    </a:ext>
                  </a:extLst>
                </a:gridCol>
                <a:gridCol w="1042551">
                  <a:extLst>
                    <a:ext uri="{9D8B030D-6E8A-4147-A177-3AD203B41FA5}">
                      <a16:colId xmlns:a16="http://schemas.microsoft.com/office/drawing/2014/main" val="1466545023"/>
                    </a:ext>
                  </a:extLst>
                </a:gridCol>
                <a:gridCol w="1274229">
                  <a:extLst>
                    <a:ext uri="{9D8B030D-6E8A-4147-A177-3AD203B41FA5}">
                      <a16:colId xmlns:a16="http://schemas.microsoft.com/office/drawing/2014/main" val="910214236"/>
                    </a:ext>
                  </a:extLst>
                </a:gridCol>
              </a:tblGrid>
              <a:tr h="306034">
                <a:tc>
                  <a:txBody>
                    <a:bodyPr/>
                    <a:lstStyle/>
                    <a:p>
                      <a:r>
                        <a:rPr lang="en-AU" sz="1400" b="1" kern="1200" dirty="0">
                          <a:solidFill>
                            <a:schemeClr val="lt1"/>
                          </a:solidFill>
                          <a:effectLst/>
                          <a:latin typeface="+mn-lt"/>
                          <a:ea typeface="+mn-ea"/>
                          <a:cs typeface="+mn-cs"/>
                        </a:rPr>
                        <a:t>1 syllable</a:t>
                      </a:r>
                      <a:endParaRPr lang="en-AU" sz="1400" dirty="0"/>
                    </a:p>
                  </a:txBody>
                  <a:tcPr/>
                </a:tc>
                <a:tc>
                  <a:txBody>
                    <a:bodyPr/>
                    <a:lstStyle/>
                    <a:p>
                      <a:r>
                        <a:rPr lang="en-AU" sz="1400" b="1" kern="1200" dirty="0">
                          <a:solidFill>
                            <a:schemeClr val="lt1"/>
                          </a:solidFill>
                          <a:effectLst/>
                          <a:latin typeface="+mn-lt"/>
                          <a:ea typeface="+mn-ea"/>
                          <a:cs typeface="+mn-cs"/>
                        </a:rPr>
                        <a:t>2 syllables</a:t>
                      </a:r>
                      <a:endParaRPr lang="en-AU" sz="1400" dirty="0"/>
                    </a:p>
                  </a:txBody>
                  <a:tcPr/>
                </a:tc>
                <a:tc>
                  <a:txBody>
                    <a:bodyPr/>
                    <a:lstStyle/>
                    <a:p>
                      <a:r>
                        <a:rPr lang="en-AU" sz="1400" b="1" kern="1200" dirty="0">
                          <a:solidFill>
                            <a:schemeClr val="lt1"/>
                          </a:solidFill>
                          <a:effectLst/>
                          <a:latin typeface="+mn-lt"/>
                          <a:ea typeface="+mn-ea"/>
                          <a:cs typeface="+mn-cs"/>
                        </a:rPr>
                        <a:t>3 syllables</a:t>
                      </a:r>
                      <a:endParaRPr lang="en-AU" sz="1400" dirty="0"/>
                    </a:p>
                  </a:txBody>
                  <a:tcPr/>
                </a:tc>
                <a:tc>
                  <a:txBody>
                    <a:bodyPr/>
                    <a:lstStyle/>
                    <a:p>
                      <a:r>
                        <a:rPr lang="en-AU" sz="1400" b="1" kern="1200" dirty="0">
                          <a:solidFill>
                            <a:schemeClr val="lt1"/>
                          </a:solidFill>
                          <a:effectLst/>
                          <a:latin typeface="+mn-lt"/>
                          <a:ea typeface="+mn-ea"/>
                          <a:cs typeface="+mn-cs"/>
                        </a:rPr>
                        <a:t>4 syllables</a:t>
                      </a:r>
                      <a:endParaRPr lang="en-AU" sz="1400" dirty="0"/>
                    </a:p>
                  </a:txBody>
                  <a:tcPr/>
                </a:tc>
                <a:tc>
                  <a:txBody>
                    <a:bodyPr/>
                    <a:lstStyle/>
                    <a:p>
                      <a:r>
                        <a:rPr lang="en-AU" sz="1400" b="1" kern="1200" dirty="0">
                          <a:solidFill>
                            <a:schemeClr val="lt1"/>
                          </a:solidFill>
                          <a:effectLst/>
                          <a:latin typeface="+mn-lt"/>
                          <a:ea typeface="+mn-ea"/>
                          <a:cs typeface="+mn-cs"/>
                        </a:rPr>
                        <a:t>5 syllables</a:t>
                      </a:r>
                      <a:endParaRPr lang="en-AU" sz="1400" dirty="0"/>
                    </a:p>
                  </a:txBody>
                  <a:tcPr/>
                </a:tc>
                <a:extLst>
                  <a:ext uri="{0D108BD9-81ED-4DB2-BD59-A6C34878D82A}">
                    <a16:rowId xmlns:a16="http://schemas.microsoft.com/office/drawing/2014/main" val="4076182330"/>
                  </a:ext>
                </a:extLst>
              </a:tr>
              <a:tr h="306034">
                <a:tc>
                  <a:txBody>
                    <a:bodyPr/>
                    <a:lstStyle/>
                    <a:p>
                      <a:r>
                        <a:rPr lang="en-AU" sz="1400" kern="1200" dirty="0">
                          <a:solidFill>
                            <a:schemeClr val="dk1"/>
                          </a:solidFill>
                          <a:effectLst/>
                          <a:latin typeface="+mn-lt"/>
                          <a:ea typeface="+mn-ea"/>
                          <a:cs typeface="+mn-cs"/>
                        </a:rPr>
                        <a:t>weird</a:t>
                      </a:r>
                      <a:endParaRPr lang="en-AU" sz="1400" dirty="0"/>
                    </a:p>
                  </a:txBody>
                  <a:tcPr/>
                </a:tc>
                <a:tc>
                  <a:txBody>
                    <a:bodyPr/>
                    <a:lstStyle/>
                    <a:p>
                      <a:r>
                        <a:rPr lang="en-AU" sz="1400" kern="1200" dirty="0">
                          <a:solidFill>
                            <a:schemeClr val="dk1"/>
                          </a:solidFill>
                          <a:effectLst/>
                          <a:latin typeface="+mn-lt"/>
                          <a:ea typeface="+mn-ea"/>
                          <a:cs typeface="+mn-cs"/>
                        </a:rPr>
                        <a:t>liquid</a:t>
                      </a:r>
                      <a:endParaRPr lang="en-AU" sz="1400" dirty="0"/>
                    </a:p>
                  </a:txBody>
                  <a:tcPr/>
                </a:tc>
                <a:tc>
                  <a:txBody>
                    <a:bodyPr/>
                    <a:lstStyle/>
                    <a:p>
                      <a:r>
                        <a:rPr lang="en-AU" sz="1400" dirty="0" err="1"/>
                        <a:t>fairytale</a:t>
                      </a:r>
                      <a:endParaRPr lang="en-AU" sz="1400" dirty="0"/>
                    </a:p>
                  </a:txBody>
                  <a:tcPr/>
                </a:tc>
                <a:tc>
                  <a:txBody>
                    <a:bodyPr/>
                    <a:lstStyle/>
                    <a:p>
                      <a:r>
                        <a:rPr lang="en-AU" sz="1400" dirty="0"/>
                        <a:t>cemetery</a:t>
                      </a:r>
                    </a:p>
                  </a:txBody>
                  <a:tcPr/>
                </a:tc>
                <a:tc>
                  <a:txBody>
                    <a:bodyPr/>
                    <a:lstStyle/>
                    <a:p>
                      <a:r>
                        <a:rPr lang="en-AU" sz="1400" dirty="0"/>
                        <a:t>curiosity</a:t>
                      </a:r>
                    </a:p>
                  </a:txBody>
                  <a:tcPr/>
                </a:tc>
                <a:extLst>
                  <a:ext uri="{0D108BD9-81ED-4DB2-BD59-A6C34878D82A}">
                    <a16:rowId xmlns:a16="http://schemas.microsoft.com/office/drawing/2014/main" val="3949431543"/>
                  </a:ext>
                </a:extLst>
              </a:tr>
              <a:tr h="306034">
                <a:tc>
                  <a:txBody>
                    <a:bodyPr/>
                    <a:lstStyle/>
                    <a:p>
                      <a:endParaRPr lang="en-AU" sz="1400"/>
                    </a:p>
                  </a:txBody>
                  <a:tcPr/>
                </a:tc>
                <a:tc>
                  <a:txBody>
                    <a:bodyPr/>
                    <a:lstStyle/>
                    <a:p>
                      <a:r>
                        <a:rPr lang="en-AU" sz="1400" dirty="0"/>
                        <a:t>favourite</a:t>
                      </a:r>
                    </a:p>
                  </a:txBody>
                  <a:tcPr/>
                </a:tc>
                <a:tc>
                  <a:txBody>
                    <a:bodyPr/>
                    <a:lstStyle/>
                    <a:p>
                      <a:r>
                        <a:rPr lang="en-AU" sz="1400" dirty="0"/>
                        <a:t>forbidden</a:t>
                      </a:r>
                    </a:p>
                  </a:txBody>
                  <a:tcPr/>
                </a:tc>
                <a:tc>
                  <a:txBody>
                    <a:bodyPr/>
                    <a:lstStyle/>
                    <a:p>
                      <a:r>
                        <a:rPr lang="en-AU" sz="1400" dirty="0"/>
                        <a:t>mysterious</a:t>
                      </a:r>
                    </a:p>
                  </a:txBody>
                  <a:tcPr/>
                </a:tc>
                <a:tc>
                  <a:txBody>
                    <a:bodyPr/>
                    <a:lstStyle/>
                    <a:p>
                      <a:r>
                        <a:rPr lang="en-AU" sz="1400" dirty="0"/>
                        <a:t>experimenting</a:t>
                      </a:r>
                    </a:p>
                  </a:txBody>
                  <a:tcPr/>
                </a:tc>
                <a:extLst>
                  <a:ext uri="{0D108BD9-81ED-4DB2-BD59-A6C34878D82A}">
                    <a16:rowId xmlns:a16="http://schemas.microsoft.com/office/drawing/2014/main" val="356831130"/>
                  </a:ext>
                </a:extLst>
              </a:tr>
              <a:tr h="306034">
                <a:tc>
                  <a:txBody>
                    <a:bodyPr/>
                    <a:lstStyle/>
                    <a:p>
                      <a:endParaRPr lang="en-AU" sz="1400"/>
                    </a:p>
                  </a:txBody>
                  <a:tcPr/>
                </a:tc>
                <a:tc>
                  <a:txBody>
                    <a:bodyPr/>
                    <a:lstStyle/>
                    <a:p>
                      <a:r>
                        <a:rPr lang="en-AU" sz="1400" dirty="0"/>
                        <a:t>destroyed</a:t>
                      </a:r>
                    </a:p>
                  </a:txBody>
                  <a:tcPr/>
                </a:tc>
                <a:tc>
                  <a:txBody>
                    <a:bodyPr/>
                    <a:lstStyle/>
                    <a:p>
                      <a:r>
                        <a:rPr lang="en-AU" sz="1400" dirty="0"/>
                        <a:t>scientist</a:t>
                      </a:r>
                    </a:p>
                  </a:txBody>
                  <a:tcPr/>
                </a:tc>
                <a:tc>
                  <a:txBody>
                    <a:bodyPr/>
                    <a:lstStyle/>
                    <a:p>
                      <a:endParaRPr lang="en-AU" sz="1400" dirty="0"/>
                    </a:p>
                  </a:txBody>
                  <a:tcPr/>
                </a:tc>
                <a:tc>
                  <a:txBody>
                    <a:bodyPr/>
                    <a:lstStyle/>
                    <a:p>
                      <a:r>
                        <a:rPr lang="en-AU" sz="1400" dirty="0"/>
                        <a:t>possibilities</a:t>
                      </a:r>
                    </a:p>
                  </a:txBody>
                  <a:tcPr/>
                </a:tc>
                <a:extLst>
                  <a:ext uri="{0D108BD9-81ED-4DB2-BD59-A6C34878D82A}">
                    <a16:rowId xmlns:a16="http://schemas.microsoft.com/office/drawing/2014/main" val="435566994"/>
                  </a:ext>
                </a:extLst>
              </a:tr>
            </a:tbl>
          </a:graphicData>
        </a:graphic>
      </p:graphicFrame>
    </p:spTree>
    <p:extLst>
      <p:ext uri="{BB962C8B-B14F-4D97-AF65-F5344CB8AC3E}">
        <p14:creationId xmlns:p14="http://schemas.microsoft.com/office/powerpoint/2010/main" val="3392906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55526"/>
            <a:ext cx="7200800" cy="3046988"/>
          </a:xfrm>
          <a:prstGeom prst="rect">
            <a:avLst/>
          </a:prstGeom>
          <a:noFill/>
        </p:spPr>
        <p:txBody>
          <a:bodyPr wrap="square" rtlCol="0">
            <a:spAutoFit/>
          </a:bodyPr>
          <a:lstStyle/>
          <a:p>
            <a:pPr marL="285750" lvl="0" indent="-285750">
              <a:buFont typeface="Arial" panose="020B0604020202020204" pitchFamily="34" charset="0"/>
              <a:buChar char="•"/>
            </a:pPr>
            <a:r>
              <a:rPr lang="en-AU" sz="1600" dirty="0"/>
              <a:t>View the </a:t>
            </a:r>
            <a:r>
              <a:rPr lang="en-AU" sz="1600" b="1" dirty="0"/>
              <a:t>Specialised English Lessons Reading Module</a:t>
            </a:r>
            <a:r>
              <a:rPr lang="en-AU" sz="1600" dirty="0"/>
              <a:t> </a:t>
            </a:r>
            <a:r>
              <a:rPr lang="en-AU" sz="1600" i="1" dirty="0"/>
              <a:t>Developing Reading Skills</a:t>
            </a:r>
            <a:r>
              <a:rPr lang="en-AU" sz="1600" dirty="0"/>
              <a:t> (</a:t>
            </a:r>
            <a:r>
              <a:rPr lang="en-AU" sz="1600" dirty="0" err="1"/>
              <a:t>Yrs</a:t>
            </a:r>
            <a:r>
              <a:rPr lang="en-AU" sz="1600" dirty="0"/>
              <a:t> 3 &amp; 4) and use the activities to improve students’ recognition of consonant blends, diphthongs and base words to assist with word identification strategies. </a:t>
            </a:r>
          </a:p>
          <a:p>
            <a:endParaRPr lang="en-AU" sz="1600" dirty="0"/>
          </a:p>
          <a:p>
            <a:pPr marL="285750" lvl="0" indent="-285750">
              <a:buFont typeface="Arial" panose="020B0604020202020204" pitchFamily="34" charset="0"/>
              <a:buChar char="•"/>
            </a:pPr>
            <a:r>
              <a:rPr lang="en-AU" sz="1600" dirty="0"/>
              <a:t>Study the following </a:t>
            </a:r>
            <a:r>
              <a:rPr lang="en-AU" sz="1600" i="1" dirty="0"/>
              <a:t>Spelling</a:t>
            </a:r>
            <a:r>
              <a:rPr lang="en-AU" sz="1600" dirty="0"/>
              <a:t> modules in </a:t>
            </a:r>
            <a:r>
              <a:rPr lang="en-AU" sz="1600" b="1" dirty="0"/>
              <a:t>Skill Builders</a:t>
            </a:r>
            <a:r>
              <a:rPr lang="en-AU" sz="1600" dirty="0"/>
              <a:t> and use the associated worksheets to assist students with reading unfamiliar words:</a:t>
            </a:r>
          </a:p>
          <a:p>
            <a:pPr marL="742950" lvl="1" indent="-285750">
              <a:buFont typeface="Wingdings" panose="05000000000000000000" pitchFamily="2" charset="2"/>
              <a:buChar char="ü"/>
            </a:pPr>
            <a:r>
              <a:rPr lang="en-AU" sz="1600" dirty="0"/>
              <a:t>#4 – Base words </a:t>
            </a:r>
          </a:p>
          <a:p>
            <a:pPr marL="742950" lvl="1" indent="-285750">
              <a:buFont typeface="Wingdings" panose="05000000000000000000" pitchFamily="2" charset="2"/>
              <a:buChar char="ü"/>
            </a:pPr>
            <a:r>
              <a:rPr lang="en-AU" sz="1600" dirty="0"/>
              <a:t>#8 – The different pronunciations of </a:t>
            </a:r>
            <a:r>
              <a:rPr lang="en-AU" sz="1600" i="1" dirty="0"/>
              <a:t>c</a:t>
            </a:r>
            <a:r>
              <a:rPr lang="en-AU" sz="1600" dirty="0"/>
              <a:t> and </a:t>
            </a:r>
            <a:r>
              <a:rPr lang="en-AU" sz="1600" i="1" dirty="0"/>
              <a:t>g</a:t>
            </a:r>
            <a:endParaRPr lang="en-AU" sz="1600" dirty="0"/>
          </a:p>
          <a:p>
            <a:pPr marL="742950" lvl="1" indent="-285750">
              <a:buFont typeface="Wingdings" panose="05000000000000000000" pitchFamily="2" charset="2"/>
              <a:buChar char="ü"/>
            </a:pPr>
            <a:r>
              <a:rPr lang="en-AU" sz="1600" dirty="0"/>
              <a:t>#18, #19 &amp; #20 – Consonant blends </a:t>
            </a:r>
            <a:r>
              <a:rPr lang="en-AU" sz="1600" dirty="0" err="1"/>
              <a:t>etc</a:t>
            </a:r>
            <a:endParaRPr lang="en-AU" sz="1600" dirty="0"/>
          </a:p>
          <a:p>
            <a:pPr marL="742950" lvl="1" indent="-285750">
              <a:buFont typeface="Wingdings" panose="05000000000000000000" pitchFamily="2" charset="2"/>
              <a:buChar char="ü"/>
            </a:pPr>
            <a:r>
              <a:rPr lang="en-AU" sz="1600" dirty="0"/>
              <a:t>#23, # 24 &amp; #25 – Tricky clusters </a:t>
            </a:r>
            <a:r>
              <a:rPr lang="en-AU" sz="1600" i="1" dirty="0"/>
              <a:t>e.g. air, are, ear</a:t>
            </a:r>
            <a:r>
              <a:rPr lang="en-AU" sz="1600" dirty="0"/>
              <a:t>, </a:t>
            </a:r>
            <a:r>
              <a:rPr lang="en-AU" sz="1600" dirty="0" err="1"/>
              <a:t>etc</a:t>
            </a:r>
            <a:endParaRPr lang="en-AU" sz="1600" dirty="0"/>
          </a:p>
          <a:p>
            <a:pPr marL="742950" lvl="1" indent="-285750">
              <a:buFont typeface="Wingdings" panose="05000000000000000000" pitchFamily="2" charset="2"/>
              <a:buChar char="ü"/>
            </a:pPr>
            <a:r>
              <a:rPr lang="en-AU" sz="1600" dirty="0"/>
              <a:t>#26 &amp; #27 – Silent letters</a:t>
            </a:r>
          </a:p>
          <a:p>
            <a:pPr marL="742950" lvl="1" indent="-285750">
              <a:buFont typeface="Wingdings" panose="05000000000000000000" pitchFamily="2" charset="2"/>
              <a:buChar char="ü"/>
            </a:pPr>
            <a:r>
              <a:rPr lang="en-AU" sz="1600" dirty="0"/>
              <a:t>#29 – Odd spellings</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24128" y="3099810"/>
            <a:ext cx="2368308" cy="1578872"/>
          </a:xfrm>
          <a:prstGeom prst="rect">
            <a:avLst/>
          </a:prstGeom>
        </p:spPr>
      </p:pic>
    </p:spTree>
    <p:extLst>
      <p:ext uri="{BB962C8B-B14F-4D97-AF65-F5344CB8AC3E}">
        <p14:creationId xmlns:p14="http://schemas.microsoft.com/office/powerpoint/2010/main" val="894119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55526"/>
            <a:ext cx="7200800" cy="830997"/>
          </a:xfrm>
          <a:prstGeom prst="rect">
            <a:avLst/>
          </a:prstGeom>
          <a:noFill/>
        </p:spPr>
        <p:txBody>
          <a:bodyPr wrap="square" rtlCol="0">
            <a:spAutoFit/>
          </a:bodyPr>
          <a:lstStyle/>
          <a:p>
            <a:pPr marL="285750" indent="-285750">
              <a:buFont typeface="Arial" panose="020B0604020202020204" pitchFamily="34" charset="0"/>
              <a:buChar char="•"/>
            </a:pPr>
            <a:r>
              <a:rPr lang="en-AU" sz="1600" dirty="0"/>
              <a:t>Students locate 5 - 10 potentially difficult words from a focus text </a:t>
            </a:r>
            <a:r>
              <a:rPr lang="en-AU" sz="1600" i="1" dirty="0"/>
              <a:t>before</a:t>
            </a:r>
            <a:r>
              <a:rPr lang="en-AU" sz="1600" dirty="0"/>
              <a:t> they read it and create a ‘</a:t>
            </a:r>
            <a:r>
              <a:rPr lang="en-AU" sz="1600" i="1" dirty="0"/>
              <a:t>Phonemic Clues</a:t>
            </a:r>
            <a:r>
              <a:rPr lang="en-AU" sz="1600" dirty="0"/>
              <a:t>’ chart. For example: words from the </a:t>
            </a:r>
            <a:r>
              <a:rPr lang="en-AU" sz="1600" b="1" dirty="0"/>
              <a:t>Fantasy</a:t>
            </a:r>
            <a:r>
              <a:rPr lang="en-AU" sz="1600" dirty="0"/>
              <a:t> story </a:t>
            </a:r>
            <a:r>
              <a:rPr lang="en-AU" sz="1600" i="1" dirty="0"/>
              <a:t>The Bravest Knight:</a:t>
            </a:r>
            <a:endParaRPr lang="en-AU" sz="1600" dirty="0"/>
          </a:p>
        </p:txBody>
      </p:sp>
      <p:graphicFrame>
        <p:nvGraphicFramePr>
          <p:cNvPr id="4" name="Table 3"/>
          <p:cNvGraphicFramePr>
            <a:graphicFrameLocks noGrp="1"/>
          </p:cNvGraphicFramePr>
          <p:nvPr>
            <p:extLst>
              <p:ext uri="{D42A27DB-BD31-4B8C-83A1-F6EECF244321}">
                <p14:modId xmlns:p14="http://schemas.microsoft.com/office/powerpoint/2010/main" val="1603818988"/>
              </p:ext>
            </p:extLst>
          </p:nvPr>
        </p:nvGraphicFramePr>
        <p:xfrm>
          <a:off x="1331640" y="1779662"/>
          <a:ext cx="6552728" cy="222504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4230254115"/>
                    </a:ext>
                  </a:extLst>
                </a:gridCol>
                <a:gridCol w="4824536">
                  <a:extLst>
                    <a:ext uri="{9D8B030D-6E8A-4147-A177-3AD203B41FA5}">
                      <a16:colId xmlns:a16="http://schemas.microsoft.com/office/drawing/2014/main" val="3983789434"/>
                    </a:ext>
                  </a:extLst>
                </a:gridCol>
              </a:tblGrid>
              <a:tr h="370840">
                <a:tc>
                  <a:txBody>
                    <a:bodyPr/>
                    <a:lstStyle/>
                    <a:p>
                      <a:r>
                        <a:rPr lang="en-AU" sz="1800" b="1" i="1" kern="1200" dirty="0">
                          <a:solidFill>
                            <a:schemeClr val="lt1"/>
                          </a:solidFill>
                          <a:effectLst/>
                          <a:latin typeface="+mn-lt"/>
                          <a:ea typeface="+mn-ea"/>
                          <a:cs typeface="+mn-cs"/>
                        </a:rPr>
                        <a:t>Word</a:t>
                      </a:r>
                      <a:endParaRPr lang="en-AU" dirty="0"/>
                    </a:p>
                  </a:txBody>
                  <a:tcPr/>
                </a:tc>
                <a:tc>
                  <a:txBody>
                    <a:bodyPr/>
                    <a:lstStyle/>
                    <a:p>
                      <a:r>
                        <a:rPr lang="en-AU" sz="1800" b="1" i="1" kern="1200" dirty="0">
                          <a:solidFill>
                            <a:schemeClr val="lt1"/>
                          </a:solidFill>
                          <a:effectLst/>
                          <a:latin typeface="+mn-lt"/>
                          <a:ea typeface="+mn-ea"/>
                          <a:cs typeface="+mn-cs"/>
                        </a:rPr>
                        <a:t>Phonemic (Letter/Sound) Clues</a:t>
                      </a:r>
                      <a:endParaRPr lang="en-AU" dirty="0"/>
                    </a:p>
                  </a:txBody>
                  <a:tcPr/>
                </a:tc>
                <a:extLst>
                  <a:ext uri="{0D108BD9-81ED-4DB2-BD59-A6C34878D82A}">
                    <a16:rowId xmlns:a16="http://schemas.microsoft.com/office/drawing/2014/main" val="1290223745"/>
                  </a:ext>
                </a:extLst>
              </a:tr>
              <a:tr h="370840">
                <a:tc>
                  <a:txBody>
                    <a:bodyPr/>
                    <a:lstStyle/>
                    <a:p>
                      <a:r>
                        <a:rPr lang="en-AU" sz="1800" i="1" kern="1200" dirty="0">
                          <a:solidFill>
                            <a:schemeClr val="dk1"/>
                          </a:solidFill>
                          <a:effectLst/>
                          <a:latin typeface="+mn-lt"/>
                          <a:ea typeface="+mn-ea"/>
                          <a:cs typeface="+mn-cs"/>
                        </a:rPr>
                        <a:t>knight</a:t>
                      </a:r>
                      <a:endParaRPr lang="en-AU" dirty="0"/>
                    </a:p>
                  </a:txBody>
                  <a:tcPr/>
                </a:tc>
                <a:tc>
                  <a:txBody>
                    <a:bodyPr/>
                    <a:lstStyle/>
                    <a:p>
                      <a:r>
                        <a:rPr lang="en-AU" sz="1800" i="1" kern="1200" dirty="0">
                          <a:solidFill>
                            <a:schemeClr val="dk1"/>
                          </a:solidFill>
                          <a:effectLst/>
                          <a:latin typeface="+mn-lt"/>
                          <a:ea typeface="+mn-ea"/>
                          <a:cs typeface="+mn-cs"/>
                        </a:rPr>
                        <a:t>Silent ‘k’ and ‘</a:t>
                      </a:r>
                      <a:r>
                        <a:rPr lang="en-AU" sz="1800" i="1" kern="1200" dirty="0" err="1">
                          <a:solidFill>
                            <a:schemeClr val="dk1"/>
                          </a:solidFill>
                          <a:effectLst/>
                          <a:latin typeface="+mn-lt"/>
                          <a:ea typeface="+mn-ea"/>
                          <a:cs typeface="+mn-cs"/>
                        </a:rPr>
                        <a:t>gh</a:t>
                      </a:r>
                      <a:r>
                        <a:rPr lang="en-AU" sz="1800" i="1" kern="1200" dirty="0">
                          <a:solidFill>
                            <a:schemeClr val="dk1"/>
                          </a:solidFill>
                          <a:effectLst/>
                          <a:latin typeface="+mn-lt"/>
                          <a:ea typeface="+mn-ea"/>
                          <a:cs typeface="+mn-cs"/>
                        </a:rPr>
                        <a:t>’, long ‘</a:t>
                      </a:r>
                      <a:r>
                        <a:rPr lang="en-AU" sz="1800" i="1" kern="1200" dirty="0" err="1">
                          <a:solidFill>
                            <a:schemeClr val="dk1"/>
                          </a:solidFill>
                          <a:effectLst/>
                          <a:latin typeface="+mn-lt"/>
                          <a:ea typeface="+mn-ea"/>
                          <a:cs typeface="+mn-cs"/>
                        </a:rPr>
                        <a:t>i</a:t>
                      </a:r>
                      <a:r>
                        <a:rPr lang="en-AU" sz="1800" i="1" kern="1200" dirty="0">
                          <a:solidFill>
                            <a:schemeClr val="dk1"/>
                          </a:solidFill>
                          <a:effectLst/>
                          <a:latin typeface="+mn-lt"/>
                          <a:ea typeface="+mn-ea"/>
                          <a:cs typeface="+mn-cs"/>
                        </a:rPr>
                        <a:t>’ sound</a:t>
                      </a:r>
                      <a:endParaRPr lang="en-AU" dirty="0"/>
                    </a:p>
                  </a:txBody>
                  <a:tcPr/>
                </a:tc>
                <a:extLst>
                  <a:ext uri="{0D108BD9-81ED-4DB2-BD59-A6C34878D82A}">
                    <a16:rowId xmlns:a16="http://schemas.microsoft.com/office/drawing/2014/main" val="748667328"/>
                  </a:ext>
                </a:extLst>
              </a:tr>
              <a:tr h="370840">
                <a:tc>
                  <a:txBody>
                    <a:bodyPr/>
                    <a:lstStyle/>
                    <a:p>
                      <a:r>
                        <a:rPr lang="en-AU" sz="1800" i="1" kern="1200" dirty="0">
                          <a:solidFill>
                            <a:schemeClr val="dk1"/>
                          </a:solidFill>
                          <a:effectLst/>
                          <a:latin typeface="+mn-lt"/>
                          <a:ea typeface="+mn-ea"/>
                          <a:cs typeface="+mn-cs"/>
                        </a:rPr>
                        <a:t>sign</a:t>
                      </a:r>
                      <a:endParaRPr lang="en-AU" dirty="0"/>
                    </a:p>
                  </a:txBody>
                  <a:tcPr/>
                </a:tc>
                <a:tc>
                  <a:txBody>
                    <a:bodyPr/>
                    <a:lstStyle/>
                    <a:p>
                      <a:r>
                        <a:rPr lang="en-AU" sz="1800" i="1" kern="1200" dirty="0">
                          <a:solidFill>
                            <a:schemeClr val="dk1"/>
                          </a:solidFill>
                          <a:effectLst/>
                          <a:latin typeface="+mn-lt"/>
                          <a:ea typeface="+mn-ea"/>
                          <a:cs typeface="+mn-cs"/>
                        </a:rPr>
                        <a:t>Silent ‘g’, long ‘</a:t>
                      </a:r>
                      <a:r>
                        <a:rPr lang="en-AU" sz="1800" i="1" kern="1200" dirty="0" err="1">
                          <a:solidFill>
                            <a:schemeClr val="dk1"/>
                          </a:solidFill>
                          <a:effectLst/>
                          <a:latin typeface="+mn-lt"/>
                          <a:ea typeface="+mn-ea"/>
                          <a:cs typeface="+mn-cs"/>
                        </a:rPr>
                        <a:t>i</a:t>
                      </a:r>
                      <a:r>
                        <a:rPr lang="en-AU" sz="1800" i="1" kern="1200" dirty="0">
                          <a:solidFill>
                            <a:schemeClr val="dk1"/>
                          </a:solidFill>
                          <a:effectLst/>
                          <a:latin typeface="+mn-lt"/>
                          <a:ea typeface="+mn-ea"/>
                          <a:cs typeface="+mn-cs"/>
                        </a:rPr>
                        <a:t>’</a:t>
                      </a:r>
                      <a:endParaRPr lang="en-AU" dirty="0"/>
                    </a:p>
                  </a:txBody>
                  <a:tcPr/>
                </a:tc>
                <a:extLst>
                  <a:ext uri="{0D108BD9-81ED-4DB2-BD59-A6C34878D82A}">
                    <a16:rowId xmlns:a16="http://schemas.microsoft.com/office/drawing/2014/main" val="1219372216"/>
                  </a:ext>
                </a:extLst>
              </a:tr>
              <a:tr h="370840">
                <a:tc>
                  <a:txBody>
                    <a:bodyPr/>
                    <a:lstStyle/>
                    <a:p>
                      <a:r>
                        <a:rPr lang="en-AU" sz="1800" i="1" kern="1200" dirty="0">
                          <a:solidFill>
                            <a:schemeClr val="dk1"/>
                          </a:solidFill>
                          <a:effectLst/>
                          <a:latin typeface="+mn-lt"/>
                          <a:ea typeface="+mn-ea"/>
                          <a:cs typeface="+mn-cs"/>
                        </a:rPr>
                        <a:t>stomach</a:t>
                      </a:r>
                      <a:endParaRPr lang="en-AU" dirty="0"/>
                    </a:p>
                  </a:txBody>
                  <a:tcPr/>
                </a:tc>
                <a:tc>
                  <a:txBody>
                    <a:bodyPr/>
                    <a:lstStyle/>
                    <a:p>
                      <a:r>
                        <a:rPr lang="en-AU" sz="1800" i="1" kern="1200" dirty="0">
                          <a:solidFill>
                            <a:schemeClr val="dk1"/>
                          </a:solidFill>
                          <a:effectLst/>
                          <a:latin typeface="+mn-lt"/>
                          <a:ea typeface="+mn-ea"/>
                          <a:cs typeface="+mn-cs"/>
                        </a:rPr>
                        <a:t>‘o’ makes short ‘u’ sound; ‘</a:t>
                      </a:r>
                      <a:r>
                        <a:rPr lang="en-AU" sz="1800" i="1" kern="1200" dirty="0" err="1">
                          <a:solidFill>
                            <a:schemeClr val="dk1"/>
                          </a:solidFill>
                          <a:effectLst/>
                          <a:latin typeface="+mn-lt"/>
                          <a:ea typeface="+mn-ea"/>
                          <a:cs typeface="+mn-cs"/>
                        </a:rPr>
                        <a:t>ach</a:t>
                      </a:r>
                      <a:r>
                        <a:rPr lang="en-AU" sz="1800" i="1" kern="1200" dirty="0">
                          <a:solidFill>
                            <a:schemeClr val="dk1"/>
                          </a:solidFill>
                          <a:effectLst/>
                          <a:latin typeface="+mn-lt"/>
                          <a:ea typeface="+mn-ea"/>
                          <a:cs typeface="+mn-cs"/>
                        </a:rPr>
                        <a:t>’ makes ‘ick’ sound</a:t>
                      </a:r>
                      <a:endParaRPr lang="en-AU" dirty="0"/>
                    </a:p>
                  </a:txBody>
                  <a:tcPr/>
                </a:tc>
                <a:extLst>
                  <a:ext uri="{0D108BD9-81ED-4DB2-BD59-A6C34878D82A}">
                    <a16:rowId xmlns:a16="http://schemas.microsoft.com/office/drawing/2014/main" val="1476629201"/>
                  </a:ext>
                </a:extLst>
              </a:tr>
              <a:tr h="370840">
                <a:tc>
                  <a:txBody>
                    <a:bodyPr/>
                    <a:lstStyle/>
                    <a:p>
                      <a:r>
                        <a:rPr lang="en-AU" sz="1800" i="1" kern="1200" dirty="0">
                          <a:solidFill>
                            <a:schemeClr val="dk1"/>
                          </a:solidFill>
                          <a:effectLst/>
                          <a:latin typeface="+mn-lt"/>
                          <a:ea typeface="+mn-ea"/>
                          <a:cs typeface="+mn-cs"/>
                        </a:rPr>
                        <a:t>caught</a:t>
                      </a:r>
                      <a:endParaRPr lang="en-AU" dirty="0"/>
                    </a:p>
                  </a:txBody>
                  <a:tcPr/>
                </a:tc>
                <a:tc>
                  <a:txBody>
                    <a:bodyPr/>
                    <a:lstStyle/>
                    <a:p>
                      <a:r>
                        <a:rPr lang="en-AU" sz="1800" i="1" kern="1200" dirty="0">
                          <a:solidFill>
                            <a:schemeClr val="dk1"/>
                          </a:solidFill>
                          <a:effectLst/>
                          <a:latin typeface="+mn-lt"/>
                          <a:ea typeface="+mn-ea"/>
                          <a:cs typeface="+mn-cs"/>
                        </a:rPr>
                        <a:t>‘au’ makes ‘or’ sound; ‘</a:t>
                      </a:r>
                      <a:r>
                        <a:rPr lang="en-AU" sz="1800" i="1" kern="1200" dirty="0" err="1">
                          <a:solidFill>
                            <a:schemeClr val="dk1"/>
                          </a:solidFill>
                          <a:effectLst/>
                          <a:latin typeface="+mn-lt"/>
                          <a:ea typeface="+mn-ea"/>
                          <a:cs typeface="+mn-cs"/>
                        </a:rPr>
                        <a:t>gh</a:t>
                      </a:r>
                      <a:r>
                        <a:rPr lang="en-AU" sz="1800" i="1" kern="1200" dirty="0">
                          <a:solidFill>
                            <a:schemeClr val="dk1"/>
                          </a:solidFill>
                          <a:effectLst/>
                          <a:latin typeface="+mn-lt"/>
                          <a:ea typeface="+mn-ea"/>
                          <a:cs typeface="+mn-cs"/>
                        </a:rPr>
                        <a:t>’ is silent</a:t>
                      </a:r>
                      <a:endParaRPr lang="en-AU" dirty="0"/>
                    </a:p>
                  </a:txBody>
                  <a:tcPr/>
                </a:tc>
                <a:extLst>
                  <a:ext uri="{0D108BD9-81ED-4DB2-BD59-A6C34878D82A}">
                    <a16:rowId xmlns:a16="http://schemas.microsoft.com/office/drawing/2014/main" val="183324402"/>
                  </a:ext>
                </a:extLst>
              </a:tr>
              <a:tr h="370840">
                <a:tc>
                  <a:txBody>
                    <a:bodyPr/>
                    <a:lstStyle/>
                    <a:p>
                      <a:r>
                        <a:rPr lang="en-AU" sz="1800" i="1" kern="1200" dirty="0">
                          <a:solidFill>
                            <a:schemeClr val="dk1"/>
                          </a:solidFill>
                          <a:effectLst/>
                          <a:latin typeface="+mn-lt"/>
                          <a:ea typeface="+mn-ea"/>
                          <a:cs typeface="+mn-cs"/>
                        </a:rPr>
                        <a:t>wondered</a:t>
                      </a:r>
                      <a:endParaRPr lang="en-AU" dirty="0"/>
                    </a:p>
                  </a:txBody>
                  <a:tcPr/>
                </a:tc>
                <a:tc>
                  <a:txBody>
                    <a:bodyPr/>
                    <a:lstStyle/>
                    <a:p>
                      <a:r>
                        <a:rPr lang="en-AU" sz="1800" i="1" kern="1200" dirty="0">
                          <a:solidFill>
                            <a:schemeClr val="dk1"/>
                          </a:solidFill>
                          <a:effectLst/>
                          <a:latin typeface="+mn-lt"/>
                          <a:ea typeface="+mn-ea"/>
                          <a:cs typeface="+mn-cs"/>
                        </a:rPr>
                        <a:t>‘o’ makes a short ‘u’ sound; ‘</a:t>
                      </a:r>
                      <a:r>
                        <a:rPr lang="en-AU" sz="1800" i="1" kern="1200" dirty="0" err="1">
                          <a:solidFill>
                            <a:schemeClr val="dk1"/>
                          </a:solidFill>
                          <a:effectLst/>
                          <a:latin typeface="+mn-lt"/>
                          <a:ea typeface="+mn-ea"/>
                          <a:cs typeface="+mn-cs"/>
                        </a:rPr>
                        <a:t>ed</a:t>
                      </a:r>
                      <a:r>
                        <a:rPr lang="en-AU" sz="1800" i="1" kern="1200" dirty="0">
                          <a:solidFill>
                            <a:schemeClr val="dk1"/>
                          </a:solidFill>
                          <a:effectLst/>
                          <a:latin typeface="+mn-lt"/>
                          <a:ea typeface="+mn-ea"/>
                          <a:cs typeface="+mn-cs"/>
                        </a:rPr>
                        <a:t>’ just makes ‘d’</a:t>
                      </a:r>
                      <a:endParaRPr lang="en-AU" dirty="0"/>
                    </a:p>
                  </a:txBody>
                  <a:tcPr/>
                </a:tc>
                <a:extLst>
                  <a:ext uri="{0D108BD9-81ED-4DB2-BD59-A6C34878D82A}">
                    <a16:rowId xmlns:a16="http://schemas.microsoft.com/office/drawing/2014/main" val="672160644"/>
                  </a:ext>
                </a:extLst>
              </a:tr>
            </a:tbl>
          </a:graphicData>
        </a:graphic>
      </p:graphicFrame>
    </p:spTree>
    <p:extLst>
      <p:ext uri="{BB962C8B-B14F-4D97-AF65-F5344CB8AC3E}">
        <p14:creationId xmlns:p14="http://schemas.microsoft.com/office/powerpoint/2010/main" val="41174349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611498"/>
          </a:xfrm>
        </p:spPr>
        <p:txBody>
          <a:bodyPr>
            <a:noAutofit/>
          </a:bodyPr>
          <a:lstStyle/>
          <a:p>
            <a:pPr marL="0" indent="0" algn="ctr">
              <a:buNone/>
            </a:pPr>
            <a:r>
              <a:rPr lang="en-AU" dirty="0">
                <a:solidFill>
                  <a:srgbClr val="92D050"/>
                </a:solidFill>
              </a:rPr>
              <a:t>Recognising high frequency words</a:t>
            </a:r>
          </a:p>
        </p:txBody>
      </p:sp>
      <p:sp>
        <p:nvSpPr>
          <p:cNvPr id="2" name="TextBox 1"/>
          <p:cNvSpPr txBox="1"/>
          <p:nvPr/>
        </p:nvSpPr>
        <p:spPr>
          <a:xfrm>
            <a:off x="4283968" y="1491630"/>
            <a:ext cx="3888432" cy="1754326"/>
          </a:xfrm>
          <a:prstGeom prst="rect">
            <a:avLst/>
          </a:prstGeom>
          <a:noFill/>
        </p:spPr>
        <p:txBody>
          <a:bodyPr wrap="square" rtlCol="0">
            <a:spAutoFit/>
          </a:bodyPr>
          <a:lstStyle/>
          <a:p>
            <a:r>
              <a:rPr lang="en-AU" dirty="0"/>
              <a:t>O</a:t>
            </a:r>
            <a:r>
              <a:rPr lang="en-US" dirty="0" err="1"/>
              <a:t>lder</a:t>
            </a:r>
            <a:r>
              <a:rPr lang="en-US" dirty="0"/>
              <a:t> students should continue to be exposed to more difficult commonly used words and be aware that many high-frequency words can be homophonous in that they sound the same but are spelt differently.</a:t>
            </a:r>
            <a:endParaRPr lang="en-AU" sz="1600" dirty="0"/>
          </a:p>
        </p:txBody>
      </p:sp>
      <p:pic>
        <p:nvPicPr>
          <p:cNvPr id="7" name="Picture 6"/>
          <p:cNvPicPr/>
          <p:nvPr/>
        </p:nvPicPr>
        <p:blipFill>
          <a:blip r:embed="rId2">
            <a:extLst>
              <a:ext uri="{28A0092B-C50C-407E-A947-70E740481C1C}">
                <a14:useLocalDpi xmlns:a14="http://schemas.microsoft.com/office/drawing/2010/main"/>
              </a:ext>
            </a:extLst>
          </a:blip>
          <a:stretch>
            <a:fillRect/>
          </a:stretch>
        </p:blipFill>
        <p:spPr>
          <a:xfrm>
            <a:off x="1115616" y="1347614"/>
            <a:ext cx="2839720" cy="3105150"/>
          </a:xfrm>
          <a:prstGeom prst="rect">
            <a:avLst/>
          </a:prstGeom>
        </p:spPr>
      </p:pic>
    </p:spTree>
    <p:extLst>
      <p:ext uri="{BB962C8B-B14F-4D97-AF65-F5344CB8AC3E}">
        <p14:creationId xmlns:p14="http://schemas.microsoft.com/office/powerpoint/2010/main" val="795129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55526"/>
            <a:ext cx="7200800" cy="2769989"/>
          </a:xfrm>
          <a:prstGeom prst="rect">
            <a:avLst/>
          </a:prstGeom>
          <a:noFill/>
        </p:spPr>
        <p:txBody>
          <a:bodyPr wrap="square" rtlCol="0">
            <a:spAutoFit/>
          </a:bodyPr>
          <a:lstStyle/>
          <a:p>
            <a:r>
              <a:rPr lang="en-AU" sz="1600" b="1" dirty="0"/>
              <a:t>Activities:</a:t>
            </a:r>
          </a:p>
          <a:p>
            <a:endParaRPr lang="en-AU" sz="1400" dirty="0"/>
          </a:p>
          <a:p>
            <a:pPr marL="285750" lvl="0" indent="-285750">
              <a:buFont typeface="Arial" panose="020B0604020202020204" pitchFamily="34" charset="0"/>
              <a:buChar char="•"/>
            </a:pPr>
            <a:r>
              <a:rPr lang="en-AU" sz="1400" b="1" dirty="0"/>
              <a:t> </a:t>
            </a:r>
            <a:r>
              <a:rPr lang="en-US" sz="1600" dirty="0"/>
              <a:t>Locate high frequency word lists appropriate for the reading ability of your students e.g. </a:t>
            </a:r>
            <a:r>
              <a:rPr lang="en-US" sz="1600" i="1" dirty="0"/>
              <a:t>Fry’s 1000 Instant Words</a:t>
            </a:r>
            <a:r>
              <a:rPr lang="en-US" sz="1600" dirty="0"/>
              <a:t>. Students create a Bingo card using selected words from the list. Every time they read a new focus text, they scan through the text after they have finished reading and mark off words from the story on their Bingo card. Once their Bingo card is completed, they create a new card with a different set of words.</a:t>
            </a:r>
            <a:endParaRPr lang="en-AU" sz="1600" dirty="0"/>
          </a:p>
          <a:p>
            <a:pPr marL="285750" lvl="0" indent="-285750">
              <a:buFont typeface="Arial" panose="020B0604020202020204" pitchFamily="34" charset="0"/>
              <a:buChar char="•"/>
            </a:pPr>
            <a:r>
              <a:rPr lang="en-US" sz="1600" dirty="0"/>
              <a:t>Students view the </a:t>
            </a:r>
            <a:r>
              <a:rPr lang="en-US" sz="1600" b="1" dirty="0"/>
              <a:t>Skill Builder</a:t>
            </a:r>
            <a:r>
              <a:rPr lang="en-US" sz="1600" dirty="0"/>
              <a:t>s </a:t>
            </a:r>
            <a:r>
              <a:rPr lang="en-US" sz="1600" b="1" dirty="0"/>
              <a:t>Spelling Module</a:t>
            </a:r>
            <a:r>
              <a:rPr lang="en-US" sz="1600" dirty="0"/>
              <a:t> #28 </a:t>
            </a:r>
            <a:r>
              <a:rPr lang="en-US" sz="1600" i="1" dirty="0"/>
              <a:t>Homophones </a:t>
            </a:r>
            <a:r>
              <a:rPr lang="en-US" sz="1600" dirty="0"/>
              <a:t>and complete the associated worksheets to explore the most commonly used homophones e.g. </a:t>
            </a:r>
            <a:r>
              <a:rPr lang="en-US" sz="1600" i="1" dirty="0"/>
              <a:t>there, their and they’re</a:t>
            </a:r>
            <a:r>
              <a:rPr lang="en-US" sz="1600" dirty="0"/>
              <a:t>.</a:t>
            </a:r>
            <a:endParaRPr lang="en-AU" sz="1600" dirty="0"/>
          </a:p>
        </p:txBody>
      </p:sp>
    </p:spTree>
    <p:extLst>
      <p:ext uri="{BB962C8B-B14F-4D97-AF65-F5344CB8AC3E}">
        <p14:creationId xmlns:p14="http://schemas.microsoft.com/office/powerpoint/2010/main" val="1814885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55526"/>
            <a:ext cx="720080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Use the </a:t>
            </a:r>
            <a:r>
              <a:rPr lang="en-US" sz="1600" b="1" dirty="0"/>
              <a:t>Reading Library</a:t>
            </a:r>
            <a:r>
              <a:rPr lang="en-US" sz="1600" dirty="0"/>
              <a:t> or </a:t>
            </a:r>
            <a:r>
              <a:rPr lang="en-US" sz="1600" b="1" dirty="0"/>
              <a:t>Advanced Library</a:t>
            </a:r>
            <a:r>
              <a:rPr lang="en-US" sz="1600" dirty="0"/>
              <a:t> genre stories for students to conduct a ‘</a:t>
            </a:r>
            <a:r>
              <a:rPr lang="en-US" sz="1600" i="1" dirty="0"/>
              <a:t>Homophone Hunt</a:t>
            </a:r>
            <a:r>
              <a:rPr lang="en-US" sz="1600" dirty="0"/>
              <a:t>’. Once they have finished reading the story, they scan back through the text writing down all the words that have a matching homophone e.g. </a:t>
            </a:r>
            <a:r>
              <a:rPr lang="en-US" sz="1600" i="1" dirty="0"/>
              <a:t>Lost in the Rainforest</a:t>
            </a:r>
            <a:r>
              <a:rPr lang="en-US" sz="1600" dirty="0"/>
              <a:t> (Adventure)</a:t>
            </a:r>
            <a:endParaRPr lang="en-AU" sz="1600" dirty="0"/>
          </a:p>
        </p:txBody>
      </p:sp>
      <p:graphicFrame>
        <p:nvGraphicFramePr>
          <p:cNvPr id="3" name="Table 2"/>
          <p:cNvGraphicFramePr>
            <a:graphicFrameLocks noGrp="1"/>
          </p:cNvGraphicFramePr>
          <p:nvPr>
            <p:extLst>
              <p:ext uri="{D42A27DB-BD31-4B8C-83A1-F6EECF244321}">
                <p14:modId xmlns:p14="http://schemas.microsoft.com/office/powerpoint/2010/main" val="3364542816"/>
              </p:ext>
            </p:extLst>
          </p:nvPr>
        </p:nvGraphicFramePr>
        <p:xfrm>
          <a:off x="1619672" y="1707654"/>
          <a:ext cx="6096000" cy="2860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59317136"/>
                    </a:ext>
                  </a:extLst>
                </a:gridCol>
                <a:gridCol w="3048000">
                  <a:extLst>
                    <a:ext uri="{9D8B030D-6E8A-4147-A177-3AD203B41FA5}">
                      <a16:colId xmlns:a16="http://schemas.microsoft.com/office/drawing/2014/main" val="3906292877"/>
                    </a:ext>
                  </a:extLst>
                </a:gridCol>
              </a:tblGrid>
              <a:tr h="185420">
                <a:tc gridSpan="2">
                  <a:txBody>
                    <a:bodyPr/>
                    <a:lstStyle/>
                    <a:p>
                      <a:pPr algn="ctr"/>
                      <a:r>
                        <a:rPr lang="en-US" sz="1800" b="1" kern="1200" dirty="0">
                          <a:solidFill>
                            <a:schemeClr val="lt1"/>
                          </a:solidFill>
                          <a:effectLst/>
                          <a:latin typeface="+mn-lt"/>
                          <a:ea typeface="+mn-ea"/>
                          <a:cs typeface="+mn-cs"/>
                        </a:rPr>
                        <a:t>Homophone Hunt</a:t>
                      </a:r>
                      <a:endParaRPr lang="en-AU" sz="1800" b="1" kern="1200" dirty="0">
                        <a:solidFill>
                          <a:schemeClr val="lt1"/>
                        </a:solidFill>
                        <a:effectLst/>
                        <a:latin typeface="+mn-lt"/>
                        <a:ea typeface="+mn-ea"/>
                        <a:cs typeface="+mn-cs"/>
                      </a:endParaRPr>
                    </a:p>
                    <a:p>
                      <a:pPr algn="ctr"/>
                      <a:r>
                        <a:rPr lang="en-US" sz="1800" b="1" i="1" kern="1200" dirty="0">
                          <a:solidFill>
                            <a:schemeClr val="lt1"/>
                          </a:solidFill>
                          <a:effectLst/>
                          <a:latin typeface="+mn-lt"/>
                          <a:ea typeface="+mn-ea"/>
                          <a:cs typeface="+mn-cs"/>
                        </a:rPr>
                        <a:t>Name of Story: Lost in the Rainforest</a:t>
                      </a:r>
                      <a:endParaRPr lang="en-AU" dirty="0"/>
                    </a:p>
                  </a:txBody>
                  <a:tcPr/>
                </a:tc>
                <a:tc hMerge="1">
                  <a:txBody>
                    <a:bodyPr/>
                    <a:lstStyle/>
                    <a:p>
                      <a:endParaRPr lang="en-AU" dirty="0"/>
                    </a:p>
                  </a:txBody>
                  <a:tcPr/>
                </a:tc>
                <a:extLst>
                  <a:ext uri="{0D108BD9-81ED-4DB2-BD59-A6C34878D82A}">
                    <a16:rowId xmlns:a16="http://schemas.microsoft.com/office/drawing/2014/main" val="2200562188"/>
                  </a:ext>
                </a:extLst>
              </a:tr>
              <a:tr h="185420">
                <a:tc>
                  <a:txBody>
                    <a:bodyPr/>
                    <a:lstStyle/>
                    <a:p>
                      <a:pPr algn="ctr"/>
                      <a:r>
                        <a:rPr lang="en-US" sz="1800" b="1" kern="1200" dirty="0">
                          <a:solidFill>
                            <a:schemeClr val="dk1"/>
                          </a:solidFill>
                          <a:effectLst/>
                          <a:latin typeface="+mn-lt"/>
                          <a:ea typeface="+mn-ea"/>
                          <a:cs typeface="+mn-cs"/>
                        </a:rPr>
                        <a:t>Word from the story</a:t>
                      </a:r>
                      <a:endParaRPr lang="en-AU" dirty="0"/>
                    </a:p>
                  </a:txBody>
                  <a:tcPr/>
                </a:tc>
                <a:tc>
                  <a:txBody>
                    <a:bodyPr/>
                    <a:lstStyle/>
                    <a:p>
                      <a:pPr algn="ctr"/>
                      <a:r>
                        <a:rPr lang="en-US" sz="1800" b="1" kern="1200" dirty="0">
                          <a:solidFill>
                            <a:schemeClr val="dk1"/>
                          </a:solidFill>
                          <a:effectLst/>
                          <a:latin typeface="+mn-lt"/>
                          <a:ea typeface="+mn-ea"/>
                          <a:cs typeface="+mn-cs"/>
                        </a:rPr>
                        <a:t>Matching homophone(s)</a:t>
                      </a:r>
                      <a:endParaRPr lang="en-AU" dirty="0"/>
                    </a:p>
                  </a:txBody>
                  <a:tcPr/>
                </a:tc>
                <a:extLst>
                  <a:ext uri="{0D108BD9-81ED-4DB2-BD59-A6C34878D82A}">
                    <a16:rowId xmlns:a16="http://schemas.microsoft.com/office/drawing/2014/main" val="2806444534"/>
                  </a:ext>
                </a:extLst>
              </a:tr>
              <a:tr h="370840">
                <a:tc>
                  <a:txBody>
                    <a:bodyPr/>
                    <a:lstStyle/>
                    <a:p>
                      <a:pPr algn="ctr"/>
                      <a:r>
                        <a:rPr lang="en-US" sz="1800" kern="1200" dirty="0">
                          <a:solidFill>
                            <a:schemeClr val="dk1"/>
                          </a:solidFill>
                          <a:effectLst/>
                          <a:latin typeface="+mn-lt"/>
                          <a:ea typeface="+mn-ea"/>
                          <a:cs typeface="+mn-cs"/>
                        </a:rPr>
                        <a:t>there</a:t>
                      </a:r>
                      <a:endParaRPr lang="en-AU" dirty="0"/>
                    </a:p>
                  </a:txBody>
                  <a:tcPr/>
                </a:tc>
                <a:tc>
                  <a:txBody>
                    <a:bodyPr/>
                    <a:lstStyle/>
                    <a:p>
                      <a:pPr algn="ctr"/>
                      <a:r>
                        <a:rPr lang="en-US" sz="1800" kern="1200" dirty="0">
                          <a:solidFill>
                            <a:schemeClr val="dk1"/>
                          </a:solidFill>
                          <a:effectLst/>
                          <a:latin typeface="+mn-lt"/>
                          <a:ea typeface="+mn-ea"/>
                          <a:cs typeface="+mn-cs"/>
                        </a:rPr>
                        <a:t>their, they’re</a:t>
                      </a:r>
                      <a:endParaRPr lang="en-AU" dirty="0"/>
                    </a:p>
                  </a:txBody>
                  <a:tcPr/>
                </a:tc>
                <a:extLst>
                  <a:ext uri="{0D108BD9-81ED-4DB2-BD59-A6C34878D82A}">
                    <a16:rowId xmlns:a16="http://schemas.microsoft.com/office/drawing/2014/main" val="3510568355"/>
                  </a:ext>
                </a:extLst>
              </a:tr>
              <a:tr h="370840">
                <a:tc>
                  <a:txBody>
                    <a:bodyPr/>
                    <a:lstStyle/>
                    <a:p>
                      <a:pPr algn="ctr"/>
                      <a:r>
                        <a:rPr lang="en-US" sz="1800" kern="1200" dirty="0">
                          <a:solidFill>
                            <a:schemeClr val="dk1"/>
                          </a:solidFill>
                          <a:effectLst/>
                          <a:latin typeface="+mn-lt"/>
                          <a:ea typeface="+mn-ea"/>
                          <a:cs typeface="+mn-cs"/>
                        </a:rPr>
                        <a:t>see</a:t>
                      </a:r>
                      <a:endParaRPr lang="en-AU" dirty="0"/>
                    </a:p>
                  </a:txBody>
                  <a:tcPr/>
                </a:tc>
                <a:tc>
                  <a:txBody>
                    <a:bodyPr/>
                    <a:lstStyle/>
                    <a:p>
                      <a:pPr algn="ctr"/>
                      <a:r>
                        <a:rPr lang="en-US" sz="1800" kern="1200" dirty="0">
                          <a:solidFill>
                            <a:schemeClr val="dk1"/>
                          </a:solidFill>
                          <a:effectLst/>
                          <a:latin typeface="+mn-lt"/>
                          <a:ea typeface="+mn-ea"/>
                          <a:cs typeface="+mn-cs"/>
                        </a:rPr>
                        <a:t>sea</a:t>
                      </a:r>
                      <a:endParaRPr lang="en-AU" dirty="0"/>
                    </a:p>
                  </a:txBody>
                  <a:tcPr/>
                </a:tc>
                <a:extLst>
                  <a:ext uri="{0D108BD9-81ED-4DB2-BD59-A6C34878D82A}">
                    <a16:rowId xmlns:a16="http://schemas.microsoft.com/office/drawing/2014/main" val="1809324303"/>
                  </a:ext>
                </a:extLst>
              </a:tr>
              <a:tr h="370840">
                <a:tc>
                  <a:txBody>
                    <a:bodyPr/>
                    <a:lstStyle/>
                    <a:p>
                      <a:pPr algn="ctr"/>
                      <a:r>
                        <a:rPr lang="en-US" sz="1800" kern="1200" dirty="0">
                          <a:solidFill>
                            <a:schemeClr val="dk1"/>
                          </a:solidFill>
                          <a:effectLst/>
                          <a:latin typeface="+mn-lt"/>
                          <a:ea typeface="+mn-ea"/>
                          <a:cs typeface="+mn-cs"/>
                        </a:rPr>
                        <a:t>no</a:t>
                      </a:r>
                      <a:endParaRPr lang="en-AU" dirty="0"/>
                    </a:p>
                  </a:txBody>
                  <a:tcPr/>
                </a:tc>
                <a:tc>
                  <a:txBody>
                    <a:bodyPr/>
                    <a:lstStyle/>
                    <a:p>
                      <a:pPr algn="ctr"/>
                      <a:r>
                        <a:rPr lang="en-US" sz="1800" kern="1200" dirty="0">
                          <a:solidFill>
                            <a:schemeClr val="dk1"/>
                          </a:solidFill>
                          <a:effectLst/>
                          <a:latin typeface="+mn-lt"/>
                          <a:ea typeface="+mn-ea"/>
                          <a:cs typeface="+mn-cs"/>
                        </a:rPr>
                        <a:t>know</a:t>
                      </a:r>
                      <a:endParaRPr lang="en-AU" dirty="0"/>
                    </a:p>
                  </a:txBody>
                  <a:tcPr/>
                </a:tc>
                <a:extLst>
                  <a:ext uri="{0D108BD9-81ED-4DB2-BD59-A6C34878D82A}">
                    <a16:rowId xmlns:a16="http://schemas.microsoft.com/office/drawing/2014/main" val="66870120"/>
                  </a:ext>
                </a:extLst>
              </a:tr>
              <a:tr h="370840">
                <a:tc>
                  <a:txBody>
                    <a:bodyPr/>
                    <a:lstStyle/>
                    <a:p>
                      <a:pPr algn="ctr"/>
                      <a:r>
                        <a:rPr lang="en-US" sz="1800" kern="1200" dirty="0">
                          <a:solidFill>
                            <a:schemeClr val="dk1"/>
                          </a:solidFill>
                          <a:effectLst/>
                          <a:latin typeface="+mn-lt"/>
                          <a:ea typeface="+mn-ea"/>
                          <a:cs typeface="+mn-cs"/>
                        </a:rPr>
                        <a:t>sight</a:t>
                      </a:r>
                      <a:endParaRPr lang="en-AU" dirty="0"/>
                    </a:p>
                  </a:txBody>
                  <a:tcPr/>
                </a:tc>
                <a:tc>
                  <a:txBody>
                    <a:bodyPr/>
                    <a:lstStyle/>
                    <a:p>
                      <a:pPr algn="ctr"/>
                      <a:r>
                        <a:rPr lang="en-US" sz="1800" kern="1200" dirty="0">
                          <a:solidFill>
                            <a:schemeClr val="dk1"/>
                          </a:solidFill>
                          <a:effectLst/>
                          <a:latin typeface="+mn-lt"/>
                          <a:ea typeface="+mn-ea"/>
                          <a:cs typeface="+mn-cs"/>
                        </a:rPr>
                        <a:t>site</a:t>
                      </a:r>
                      <a:endParaRPr lang="en-AU" dirty="0"/>
                    </a:p>
                  </a:txBody>
                  <a:tcPr/>
                </a:tc>
                <a:extLst>
                  <a:ext uri="{0D108BD9-81ED-4DB2-BD59-A6C34878D82A}">
                    <a16:rowId xmlns:a16="http://schemas.microsoft.com/office/drawing/2014/main" val="2354980346"/>
                  </a:ext>
                </a:extLst>
              </a:tr>
              <a:tr h="370840">
                <a:tc>
                  <a:txBody>
                    <a:bodyPr/>
                    <a:lstStyle/>
                    <a:p>
                      <a:pPr algn="ctr"/>
                      <a:r>
                        <a:rPr lang="en-US" sz="1800" kern="1200" dirty="0">
                          <a:solidFill>
                            <a:schemeClr val="dk1"/>
                          </a:solidFill>
                          <a:effectLst/>
                          <a:latin typeface="+mn-lt"/>
                          <a:ea typeface="+mn-ea"/>
                          <a:cs typeface="+mn-cs"/>
                        </a:rPr>
                        <a:t>so</a:t>
                      </a:r>
                      <a:endParaRPr lang="en-AU" dirty="0"/>
                    </a:p>
                  </a:txBody>
                  <a:tcPr/>
                </a:tc>
                <a:tc>
                  <a:txBody>
                    <a:bodyPr/>
                    <a:lstStyle/>
                    <a:p>
                      <a:pPr algn="ctr"/>
                      <a:r>
                        <a:rPr lang="en-US" sz="1800" kern="1200" dirty="0">
                          <a:solidFill>
                            <a:schemeClr val="dk1"/>
                          </a:solidFill>
                          <a:effectLst/>
                          <a:latin typeface="+mn-lt"/>
                          <a:ea typeface="+mn-ea"/>
                          <a:cs typeface="+mn-cs"/>
                        </a:rPr>
                        <a:t>sew</a:t>
                      </a:r>
                      <a:endParaRPr lang="en-AU" dirty="0"/>
                    </a:p>
                  </a:txBody>
                  <a:tcPr/>
                </a:tc>
                <a:extLst>
                  <a:ext uri="{0D108BD9-81ED-4DB2-BD59-A6C34878D82A}">
                    <a16:rowId xmlns:a16="http://schemas.microsoft.com/office/drawing/2014/main" val="795829558"/>
                  </a:ext>
                </a:extLst>
              </a:tr>
            </a:tbl>
          </a:graphicData>
        </a:graphic>
      </p:graphicFrame>
    </p:spTree>
    <p:extLst>
      <p:ext uri="{BB962C8B-B14F-4D97-AF65-F5344CB8AC3E}">
        <p14:creationId xmlns:p14="http://schemas.microsoft.com/office/powerpoint/2010/main" val="149135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611498"/>
          </a:xfrm>
        </p:spPr>
        <p:txBody>
          <a:bodyPr>
            <a:noAutofit/>
          </a:bodyPr>
          <a:lstStyle/>
          <a:p>
            <a:pPr marL="0" indent="0" algn="ctr">
              <a:buNone/>
            </a:pPr>
            <a:r>
              <a:rPr lang="en-AU" dirty="0">
                <a:solidFill>
                  <a:srgbClr val="92D050"/>
                </a:solidFill>
              </a:rPr>
              <a:t>Using Context Clues</a:t>
            </a:r>
          </a:p>
        </p:txBody>
      </p:sp>
      <p:sp>
        <p:nvSpPr>
          <p:cNvPr id="2" name="TextBox 1"/>
          <p:cNvSpPr txBox="1"/>
          <p:nvPr/>
        </p:nvSpPr>
        <p:spPr>
          <a:xfrm>
            <a:off x="971600" y="1131590"/>
            <a:ext cx="7200800" cy="1477328"/>
          </a:xfrm>
          <a:prstGeom prst="rect">
            <a:avLst/>
          </a:prstGeom>
          <a:noFill/>
        </p:spPr>
        <p:txBody>
          <a:bodyPr wrap="square" rtlCol="0">
            <a:spAutoFit/>
          </a:bodyPr>
          <a:lstStyle/>
          <a:p>
            <a:r>
              <a:rPr lang="en-AU" dirty="0"/>
              <a:t>Context clues can be very helpful for students attempting to decode unknown words. </a:t>
            </a:r>
          </a:p>
          <a:p>
            <a:r>
              <a:rPr lang="en-AU" dirty="0"/>
              <a:t> </a:t>
            </a:r>
          </a:p>
          <a:p>
            <a:r>
              <a:rPr lang="en-AU" dirty="0"/>
              <a:t>The</a:t>
            </a:r>
            <a:r>
              <a:rPr lang="en-US" dirty="0"/>
              <a:t> two main types of context clues appropriate for this age level are </a:t>
            </a:r>
            <a:r>
              <a:rPr lang="en-US" i="1" dirty="0"/>
              <a:t>semantic</a:t>
            </a:r>
            <a:r>
              <a:rPr lang="en-US" dirty="0"/>
              <a:t> (meaning) clues and </a:t>
            </a:r>
            <a:r>
              <a:rPr lang="en-US" i="1" dirty="0"/>
              <a:t>syntactic</a:t>
            </a:r>
            <a:r>
              <a:rPr lang="en-US" dirty="0"/>
              <a:t> (or grammatical) clues.</a:t>
            </a:r>
            <a:endParaRPr lang="en-AU"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99698" y="2758238"/>
            <a:ext cx="2744604" cy="1829736"/>
          </a:xfrm>
          <a:prstGeom prst="rect">
            <a:avLst/>
          </a:prstGeom>
        </p:spPr>
      </p:pic>
    </p:spTree>
    <p:extLst>
      <p:ext uri="{BB962C8B-B14F-4D97-AF65-F5344CB8AC3E}">
        <p14:creationId xmlns:p14="http://schemas.microsoft.com/office/powerpoint/2010/main" val="33121584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2376264" cy="611498"/>
          </a:xfrm>
        </p:spPr>
        <p:txBody>
          <a:bodyPr>
            <a:noAutofit/>
          </a:bodyPr>
          <a:lstStyle/>
          <a:p>
            <a:pPr marL="0" indent="0" algn="ctr">
              <a:buNone/>
            </a:pPr>
            <a:r>
              <a:rPr lang="en-AU" sz="2800" dirty="0">
                <a:solidFill>
                  <a:srgbClr val="92D050"/>
                </a:solidFill>
              </a:rPr>
              <a:t>Semantic Clues</a:t>
            </a:r>
          </a:p>
        </p:txBody>
      </p:sp>
      <p:sp>
        <p:nvSpPr>
          <p:cNvPr id="2" name="TextBox 1"/>
          <p:cNvSpPr txBox="1"/>
          <p:nvPr/>
        </p:nvSpPr>
        <p:spPr>
          <a:xfrm>
            <a:off x="971600" y="1131590"/>
            <a:ext cx="5256584" cy="3416320"/>
          </a:xfrm>
          <a:prstGeom prst="rect">
            <a:avLst/>
          </a:prstGeom>
          <a:noFill/>
        </p:spPr>
        <p:txBody>
          <a:bodyPr wrap="square" rtlCol="0">
            <a:spAutoFit/>
          </a:bodyPr>
          <a:lstStyle/>
          <a:p>
            <a:r>
              <a:rPr lang="en-US" dirty="0"/>
              <a:t>Semantic clues are clues associated with a word’s meaning and can be found in the same sentence and/or the surrounding sentences. </a:t>
            </a:r>
            <a:endParaRPr lang="en-AU" dirty="0"/>
          </a:p>
          <a:p>
            <a:r>
              <a:rPr lang="en-US" dirty="0"/>
              <a:t> </a:t>
            </a:r>
            <a:endParaRPr lang="en-AU" dirty="0"/>
          </a:p>
          <a:p>
            <a:r>
              <a:rPr lang="en-US" dirty="0"/>
              <a:t>The student is required to focus on </a:t>
            </a:r>
            <a:r>
              <a:rPr lang="en-US" i="1" dirty="0"/>
              <a:t>how</a:t>
            </a:r>
            <a:r>
              <a:rPr lang="en-US" dirty="0"/>
              <a:t> the word is used in the text. </a:t>
            </a:r>
            <a:r>
              <a:rPr lang="en-AU" dirty="0"/>
              <a:t>For example, an unfamiliar word starting with the letters </a:t>
            </a:r>
            <a:r>
              <a:rPr lang="en-AU" i="1" dirty="0" err="1"/>
              <a:t>ast</a:t>
            </a:r>
            <a:r>
              <a:rPr lang="en-AU" i="1" dirty="0"/>
              <a:t> </a:t>
            </a:r>
            <a:r>
              <a:rPr lang="en-AU" dirty="0"/>
              <a:t>could be </a:t>
            </a:r>
            <a:r>
              <a:rPr lang="en-AU" i="1" dirty="0"/>
              <a:t>astronaut, astral, astronomy </a:t>
            </a:r>
            <a:r>
              <a:rPr lang="en-AU" dirty="0"/>
              <a:t>or</a:t>
            </a:r>
            <a:r>
              <a:rPr lang="en-AU" i="1" dirty="0"/>
              <a:t> asteroid </a:t>
            </a:r>
            <a:r>
              <a:rPr lang="en-AU" dirty="0"/>
              <a:t>but when used</a:t>
            </a:r>
            <a:r>
              <a:rPr lang="en-AU" i="1" dirty="0"/>
              <a:t> </a:t>
            </a:r>
            <a:r>
              <a:rPr lang="en-AU" dirty="0"/>
              <a:t>in the sentence: </a:t>
            </a:r>
            <a:r>
              <a:rPr lang="en-AU" i="1" dirty="0"/>
              <a:t>An </a:t>
            </a:r>
            <a:r>
              <a:rPr lang="en-AU" b="1" i="1" dirty="0" err="1"/>
              <a:t>ast</a:t>
            </a:r>
            <a:r>
              <a:rPr lang="en-AU" b="1" i="1" dirty="0"/>
              <a:t>..</a:t>
            </a:r>
            <a:r>
              <a:rPr lang="en-AU" i="1" dirty="0"/>
              <a:t> is a solid object that orbits the sun - </a:t>
            </a:r>
            <a:r>
              <a:rPr lang="en-AU" dirty="0"/>
              <a:t>the reader could use context clues such as the words ‘solid object’ and ‘orbit the sun’ to help them to help them decode the word as </a:t>
            </a:r>
            <a:r>
              <a:rPr lang="en-AU" i="1" dirty="0"/>
              <a:t>asteroid</a:t>
            </a:r>
            <a:r>
              <a:rPr lang="en-AU" dirty="0"/>
              <a:t>.</a:t>
            </a:r>
            <a:endParaRPr lang="en-AU" sz="1600" dirty="0"/>
          </a:p>
        </p:txBody>
      </p:sp>
      <p:pic>
        <p:nvPicPr>
          <p:cNvPr id="6" name="Picture 5"/>
          <p:cNvPicPr/>
          <p:nvPr/>
        </p:nvPicPr>
        <p:blipFill>
          <a:blip r:embed="rId2">
            <a:extLst>
              <a:ext uri="{28A0092B-C50C-407E-A947-70E740481C1C}">
                <a14:useLocalDpi xmlns:a14="http://schemas.microsoft.com/office/drawing/2010/main"/>
              </a:ext>
            </a:extLst>
          </a:blip>
          <a:stretch>
            <a:fillRect/>
          </a:stretch>
        </p:blipFill>
        <p:spPr>
          <a:xfrm>
            <a:off x="6228184" y="1707654"/>
            <a:ext cx="2256155" cy="2232248"/>
          </a:xfrm>
          <a:prstGeom prst="rect">
            <a:avLst/>
          </a:prstGeom>
        </p:spPr>
      </p:pic>
    </p:spTree>
    <p:extLst>
      <p:ext uri="{BB962C8B-B14F-4D97-AF65-F5344CB8AC3E}">
        <p14:creationId xmlns:p14="http://schemas.microsoft.com/office/powerpoint/2010/main" val="3683017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55526"/>
            <a:ext cx="3744416" cy="4031873"/>
          </a:xfrm>
          <a:prstGeom prst="rect">
            <a:avLst/>
          </a:prstGeom>
          <a:noFill/>
        </p:spPr>
        <p:txBody>
          <a:bodyPr wrap="square" rtlCol="0">
            <a:spAutoFit/>
          </a:bodyPr>
          <a:lstStyle/>
          <a:p>
            <a:r>
              <a:rPr lang="en-AU" sz="1600" b="1" dirty="0"/>
              <a:t>Activities:</a:t>
            </a:r>
          </a:p>
          <a:p>
            <a:endParaRPr lang="en-AU" sz="1600" dirty="0"/>
          </a:p>
          <a:p>
            <a:pPr marL="285750" lvl="0" indent="-285750">
              <a:buFont typeface="Arial" panose="020B0604020202020204" pitchFamily="34" charset="0"/>
              <a:buChar char="•"/>
            </a:pPr>
            <a:r>
              <a:rPr lang="en-AU" sz="1600" dirty="0"/>
              <a:t>Study the different types of semantic clues that can help identify an unknown word in a text such as the word’s meaning, synonyms, antonyms and/or the surrounding text. Create a chart for students to record this information. For example, this sentence from the </a:t>
            </a:r>
            <a:r>
              <a:rPr lang="en-AU" sz="1600" b="1" i="1" dirty="0"/>
              <a:t>True Tales</a:t>
            </a:r>
            <a:r>
              <a:rPr lang="en-AU" sz="1600" dirty="0"/>
              <a:t> story</a:t>
            </a:r>
            <a:r>
              <a:rPr lang="en-AU" sz="1600" i="1" dirty="0"/>
              <a:t> The Titanic: The ship’s designer, who was on board that night, was convinced that it was not only the greatest vessel afloat, but that it was indestructible. </a:t>
            </a:r>
            <a:r>
              <a:rPr lang="en-AU" sz="1600" dirty="0"/>
              <a:t>Record the semantic clues that could assist decode the word ‘</a:t>
            </a:r>
            <a:r>
              <a:rPr lang="en-AU" sz="1600" i="1" dirty="0"/>
              <a:t>indestructible</a:t>
            </a:r>
            <a:r>
              <a:rPr lang="en-AU" sz="1600" dirty="0"/>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16015" y="1131590"/>
            <a:ext cx="3811483" cy="2808312"/>
          </a:xfrm>
          <a:prstGeom prst="rect">
            <a:avLst/>
          </a:prstGeom>
        </p:spPr>
      </p:pic>
    </p:spTree>
    <p:extLst>
      <p:ext uri="{BB962C8B-B14F-4D97-AF65-F5344CB8AC3E}">
        <p14:creationId xmlns:p14="http://schemas.microsoft.com/office/powerpoint/2010/main" val="25661925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3851858"/>
          </a:xfrm>
        </p:spPr>
        <p:txBody>
          <a:bodyPr>
            <a:noAutofit/>
          </a:bodyPr>
          <a:lstStyle/>
          <a:p>
            <a:pPr marL="0" indent="0">
              <a:buNone/>
            </a:pPr>
            <a:r>
              <a:rPr lang="en-US" sz="1600" dirty="0"/>
              <a:t>In this webinar, we will explore how to help your students develop self-monitoring </a:t>
            </a:r>
            <a:r>
              <a:rPr lang="en-US" sz="1600" dirty="0" err="1"/>
              <a:t>behaviours</a:t>
            </a:r>
            <a:r>
              <a:rPr lang="en-US" sz="1600" dirty="0"/>
              <a:t> using the following reading strategies:</a:t>
            </a:r>
          </a:p>
          <a:p>
            <a:pPr marL="0" indent="0">
              <a:buNone/>
            </a:pPr>
            <a:endParaRPr lang="en-US" sz="1600" dirty="0"/>
          </a:p>
          <a:p>
            <a:pPr lvl="0"/>
            <a:r>
              <a:rPr lang="en-US" sz="1600" dirty="0"/>
              <a:t>self-correcting </a:t>
            </a:r>
            <a:endParaRPr lang="en-AU" sz="1600" dirty="0"/>
          </a:p>
          <a:p>
            <a:pPr lvl="0"/>
            <a:r>
              <a:rPr lang="en-US" sz="1600" dirty="0"/>
              <a:t>cross checking </a:t>
            </a:r>
            <a:endParaRPr lang="en-AU" sz="1600" dirty="0"/>
          </a:p>
          <a:p>
            <a:pPr lvl="0"/>
            <a:r>
              <a:rPr lang="en-US" sz="1600" dirty="0"/>
              <a:t>predicting and confirming </a:t>
            </a:r>
            <a:endParaRPr lang="en-AU" sz="1600" dirty="0"/>
          </a:p>
          <a:p>
            <a:pPr lvl="0"/>
            <a:r>
              <a:rPr lang="en-US" sz="1600" dirty="0"/>
              <a:t>re-reading </a:t>
            </a:r>
            <a:endParaRPr lang="en-AU" sz="1600" dirty="0"/>
          </a:p>
          <a:p>
            <a:pPr lvl="0"/>
            <a:r>
              <a:rPr lang="en-US" sz="1600" dirty="0"/>
              <a:t>skimming and scanning</a:t>
            </a:r>
            <a:endParaRPr lang="en-AU" sz="1600" dirty="0"/>
          </a:p>
          <a:p>
            <a:pPr marL="0" indent="0">
              <a:buNone/>
            </a:pPr>
            <a:endParaRPr lang="en-US" sz="1600" dirty="0"/>
          </a:p>
        </p:txBody>
      </p:sp>
      <p:pic>
        <p:nvPicPr>
          <p:cNvPr id="8" name="Picture 7" descr="C:\Users\officeworks ballarat\Desktop\School pics\ZipTales -18.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4283968" y="1635646"/>
            <a:ext cx="4102100" cy="2738120"/>
          </a:xfrm>
          <a:prstGeom prst="rect">
            <a:avLst/>
          </a:prstGeom>
          <a:noFill/>
          <a:ln>
            <a:noFill/>
          </a:ln>
        </p:spPr>
      </p:pic>
    </p:spTree>
    <p:extLst>
      <p:ext uri="{BB962C8B-B14F-4D97-AF65-F5344CB8AC3E}">
        <p14:creationId xmlns:p14="http://schemas.microsoft.com/office/powerpoint/2010/main" val="1226972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1234908"/>
              </p:ext>
            </p:extLst>
          </p:nvPr>
        </p:nvGraphicFramePr>
        <p:xfrm>
          <a:off x="1115616" y="709270"/>
          <a:ext cx="6984776" cy="366268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1416964754"/>
                    </a:ext>
                  </a:extLst>
                </a:gridCol>
                <a:gridCol w="4536504">
                  <a:extLst>
                    <a:ext uri="{9D8B030D-6E8A-4147-A177-3AD203B41FA5}">
                      <a16:colId xmlns:a16="http://schemas.microsoft.com/office/drawing/2014/main" val="2853959731"/>
                    </a:ext>
                  </a:extLst>
                </a:gridCol>
              </a:tblGrid>
              <a:tr h="370840">
                <a:tc gridSpan="2">
                  <a:txBody>
                    <a:bodyPr/>
                    <a:lstStyle/>
                    <a:p>
                      <a:pPr algn="ctr"/>
                      <a:r>
                        <a:rPr lang="en-AU" sz="1600" b="1" kern="1200" dirty="0">
                          <a:solidFill>
                            <a:schemeClr val="lt1"/>
                          </a:solidFill>
                          <a:effectLst/>
                          <a:latin typeface="+mn-lt"/>
                          <a:ea typeface="+mn-ea"/>
                          <a:cs typeface="+mn-cs"/>
                        </a:rPr>
                        <a:t>Semantic (Meaning) Clues</a:t>
                      </a:r>
                      <a:endParaRPr lang="en-AU" sz="1600" dirty="0"/>
                    </a:p>
                  </a:txBody>
                  <a:tcPr/>
                </a:tc>
                <a:tc hMerge="1">
                  <a:txBody>
                    <a:bodyPr/>
                    <a:lstStyle/>
                    <a:p>
                      <a:endParaRPr lang="en-AU" dirty="0"/>
                    </a:p>
                  </a:txBody>
                  <a:tcPr/>
                </a:tc>
                <a:extLst>
                  <a:ext uri="{0D108BD9-81ED-4DB2-BD59-A6C34878D82A}">
                    <a16:rowId xmlns:a16="http://schemas.microsoft.com/office/drawing/2014/main" val="1251133740"/>
                  </a:ext>
                </a:extLst>
              </a:tr>
              <a:tr h="457200">
                <a:tc>
                  <a:txBody>
                    <a:bodyPr/>
                    <a:lstStyle/>
                    <a:p>
                      <a:r>
                        <a:rPr lang="en-AU" sz="1400" b="1" kern="1200" dirty="0">
                          <a:solidFill>
                            <a:schemeClr val="dk1"/>
                          </a:solidFill>
                          <a:effectLst/>
                          <a:latin typeface="+mn-lt"/>
                          <a:ea typeface="+mn-ea"/>
                          <a:cs typeface="+mn-cs"/>
                        </a:rPr>
                        <a:t>Word</a:t>
                      </a:r>
                      <a:endParaRPr lang="en-AU" sz="1400" kern="1200" dirty="0">
                        <a:solidFill>
                          <a:schemeClr val="dk1"/>
                        </a:solidFill>
                        <a:effectLst/>
                        <a:latin typeface="+mn-lt"/>
                        <a:ea typeface="+mn-ea"/>
                        <a:cs typeface="+mn-cs"/>
                      </a:endParaRPr>
                    </a:p>
                    <a:p>
                      <a:r>
                        <a:rPr lang="en-AU" sz="1400" i="1" kern="1200" dirty="0">
                          <a:solidFill>
                            <a:schemeClr val="dk1"/>
                          </a:solidFill>
                          <a:effectLst/>
                          <a:latin typeface="+mn-lt"/>
                          <a:ea typeface="+mn-ea"/>
                          <a:cs typeface="+mn-cs"/>
                        </a:rPr>
                        <a:t>What is the word?</a:t>
                      </a:r>
                      <a:endParaRPr lang="en-AU" sz="1400" dirty="0"/>
                    </a:p>
                  </a:txBody>
                  <a:tcPr/>
                </a:tc>
                <a:tc>
                  <a:txBody>
                    <a:bodyPr/>
                    <a:lstStyle/>
                    <a:p>
                      <a:pPr algn="ctr"/>
                      <a:r>
                        <a:rPr lang="en-AU" sz="1400" kern="1200" dirty="0">
                          <a:solidFill>
                            <a:schemeClr val="dk1"/>
                          </a:solidFill>
                          <a:effectLst/>
                          <a:latin typeface="+mn-lt"/>
                          <a:ea typeface="+mn-ea"/>
                          <a:cs typeface="+mn-cs"/>
                        </a:rPr>
                        <a:t>indestructible</a:t>
                      </a:r>
                      <a:endParaRPr lang="en-AU" sz="1400" dirty="0"/>
                    </a:p>
                  </a:txBody>
                  <a:tcPr/>
                </a:tc>
                <a:extLst>
                  <a:ext uri="{0D108BD9-81ED-4DB2-BD59-A6C34878D82A}">
                    <a16:rowId xmlns:a16="http://schemas.microsoft.com/office/drawing/2014/main" val="1228125088"/>
                  </a:ext>
                </a:extLst>
              </a:tr>
              <a:tr h="457200">
                <a:tc>
                  <a:txBody>
                    <a:bodyPr/>
                    <a:lstStyle/>
                    <a:p>
                      <a:r>
                        <a:rPr lang="en-AU" sz="1400" b="1" kern="1200" dirty="0">
                          <a:solidFill>
                            <a:schemeClr val="dk1"/>
                          </a:solidFill>
                          <a:effectLst/>
                          <a:latin typeface="+mn-lt"/>
                          <a:ea typeface="+mn-ea"/>
                          <a:cs typeface="+mn-cs"/>
                        </a:rPr>
                        <a:t>Definition</a:t>
                      </a:r>
                      <a:endParaRPr lang="en-AU" sz="1400" kern="1200" dirty="0">
                        <a:solidFill>
                          <a:schemeClr val="dk1"/>
                        </a:solidFill>
                        <a:effectLst/>
                        <a:latin typeface="+mn-lt"/>
                        <a:ea typeface="+mn-ea"/>
                        <a:cs typeface="+mn-cs"/>
                      </a:endParaRPr>
                    </a:p>
                    <a:p>
                      <a:r>
                        <a:rPr lang="en-AU" sz="1400" i="1" kern="1200" dirty="0">
                          <a:solidFill>
                            <a:schemeClr val="dk1"/>
                          </a:solidFill>
                          <a:effectLst/>
                          <a:latin typeface="+mn-lt"/>
                          <a:ea typeface="+mn-ea"/>
                          <a:cs typeface="+mn-cs"/>
                        </a:rPr>
                        <a:t>What does this word mean?</a:t>
                      </a:r>
                      <a:endParaRPr lang="en-AU" sz="1400" dirty="0"/>
                    </a:p>
                  </a:txBody>
                  <a:tcPr/>
                </a:tc>
                <a:tc>
                  <a:txBody>
                    <a:bodyPr/>
                    <a:lstStyle/>
                    <a:p>
                      <a:pPr algn="ctr"/>
                      <a:r>
                        <a:rPr lang="en-AU" sz="1400" kern="1200" dirty="0">
                          <a:solidFill>
                            <a:schemeClr val="dk1"/>
                          </a:solidFill>
                          <a:effectLst/>
                          <a:latin typeface="+mn-lt"/>
                          <a:ea typeface="+mn-ea"/>
                          <a:cs typeface="+mn-cs"/>
                        </a:rPr>
                        <a:t>Unable to be destroyed </a:t>
                      </a:r>
                      <a:endParaRPr lang="en-AU" sz="1400" dirty="0"/>
                    </a:p>
                  </a:txBody>
                  <a:tcPr/>
                </a:tc>
                <a:extLst>
                  <a:ext uri="{0D108BD9-81ED-4DB2-BD59-A6C34878D82A}">
                    <a16:rowId xmlns:a16="http://schemas.microsoft.com/office/drawing/2014/main" val="3865760714"/>
                  </a:ext>
                </a:extLst>
              </a:tr>
              <a:tr h="457200">
                <a:tc>
                  <a:txBody>
                    <a:bodyPr/>
                    <a:lstStyle/>
                    <a:p>
                      <a:r>
                        <a:rPr lang="en-AU" sz="1400" b="1" kern="1200" dirty="0">
                          <a:solidFill>
                            <a:schemeClr val="dk1"/>
                          </a:solidFill>
                          <a:effectLst/>
                          <a:latin typeface="+mn-lt"/>
                          <a:ea typeface="+mn-ea"/>
                          <a:cs typeface="+mn-cs"/>
                        </a:rPr>
                        <a:t>Synonyms</a:t>
                      </a:r>
                      <a:endParaRPr lang="en-AU" sz="1400" kern="1200" dirty="0">
                        <a:solidFill>
                          <a:schemeClr val="dk1"/>
                        </a:solidFill>
                        <a:effectLst/>
                        <a:latin typeface="+mn-lt"/>
                        <a:ea typeface="+mn-ea"/>
                        <a:cs typeface="+mn-cs"/>
                      </a:endParaRPr>
                    </a:p>
                    <a:p>
                      <a:r>
                        <a:rPr lang="en-AU" sz="1400" i="1" kern="1200" dirty="0">
                          <a:solidFill>
                            <a:schemeClr val="dk1"/>
                          </a:solidFill>
                          <a:effectLst/>
                          <a:latin typeface="+mn-lt"/>
                          <a:ea typeface="+mn-ea"/>
                          <a:cs typeface="+mn-cs"/>
                        </a:rPr>
                        <a:t>What words mean the same?</a:t>
                      </a:r>
                      <a:endParaRPr lang="en-AU" sz="1400" dirty="0"/>
                    </a:p>
                  </a:txBody>
                  <a:tcPr/>
                </a:tc>
                <a:tc>
                  <a:txBody>
                    <a:bodyPr/>
                    <a:lstStyle/>
                    <a:p>
                      <a:pPr algn="ctr"/>
                      <a:r>
                        <a:rPr lang="en-AU" sz="1400" kern="1200" dirty="0">
                          <a:solidFill>
                            <a:schemeClr val="dk1"/>
                          </a:solidFill>
                          <a:effectLst/>
                          <a:latin typeface="+mn-lt"/>
                          <a:ea typeface="+mn-ea"/>
                          <a:cs typeface="+mn-cs"/>
                        </a:rPr>
                        <a:t>unbreakable, durable, imperishable</a:t>
                      </a:r>
                      <a:endParaRPr lang="en-AU" sz="1400" dirty="0"/>
                    </a:p>
                  </a:txBody>
                  <a:tcPr/>
                </a:tc>
                <a:extLst>
                  <a:ext uri="{0D108BD9-81ED-4DB2-BD59-A6C34878D82A}">
                    <a16:rowId xmlns:a16="http://schemas.microsoft.com/office/drawing/2014/main" val="2509928060"/>
                  </a:ext>
                </a:extLst>
              </a:tr>
              <a:tr h="457200">
                <a:tc>
                  <a:txBody>
                    <a:bodyPr/>
                    <a:lstStyle/>
                    <a:p>
                      <a:r>
                        <a:rPr lang="en-AU" sz="1400" b="1" kern="1200" dirty="0">
                          <a:solidFill>
                            <a:schemeClr val="dk1"/>
                          </a:solidFill>
                          <a:effectLst/>
                          <a:latin typeface="+mn-lt"/>
                          <a:ea typeface="+mn-ea"/>
                          <a:cs typeface="+mn-cs"/>
                        </a:rPr>
                        <a:t>Antonyms</a:t>
                      </a:r>
                      <a:endParaRPr lang="en-AU" sz="1400" kern="1200" dirty="0">
                        <a:solidFill>
                          <a:schemeClr val="dk1"/>
                        </a:solidFill>
                        <a:effectLst/>
                        <a:latin typeface="+mn-lt"/>
                        <a:ea typeface="+mn-ea"/>
                        <a:cs typeface="+mn-cs"/>
                      </a:endParaRPr>
                    </a:p>
                    <a:p>
                      <a:r>
                        <a:rPr lang="en-AU" sz="1400" i="1" kern="1200" dirty="0">
                          <a:solidFill>
                            <a:schemeClr val="dk1"/>
                          </a:solidFill>
                          <a:effectLst/>
                          <a:latin typeface="+mn-lt"/>
                          <a:ea typeface="+mn-ea"/>
                          <a:cs typeface="+mn-cs"/>
                        </a:rPr>
                        <a:t>What words mean the opposite?</a:t>
                      </a:r>
                      <a:endParaRPr lang="en-AU" sz="1400" dirty="0"/>
                    </a:p>
                  </a:txBody>
                  <a:tcPr/>
                </a:tc>
                <a:tc>
                  <a:txBody>
                    <a:bodyPr/>
                    <a:lstStyle/>
                    <a:p>
                      <a:pPr algn="ctr"/>
                      <a:r>
                        <a:rPr lang="en-AU" sz="1400" kern="1200" dirty="0">
                          <a:solidFill>
                            <a:schemeClr val="dk1"/>
                          </a:solidFill>
                          <a:effectLst/>
                          <a:latin typeface="+mn-lt"/>
                          <a:ea typeface="+mn-ea"/>
                          <a:cs typeface="+mn-cs"/>
                        </a:rPr>
                        <a:t>fragile, flimsy, breakable</a:t>
                      </a:r>
                      <a:endParaRPr lang="en-AU" sz="1400" dirty="0"/>
                    </a:p>
                  </a:txBody>
                  <a:tcPr/>
                </a:tc>
                <a:extLst>
                  <a:ext uri="{0D108BD9-81ED-4DB2-BD59-A6C34878D82A}">
                    <a16:rowId xmlns:a16="http://schemas.microsoft.com/office/drawing/2014/main" val="620656364"/>
                  </a:ext>
                </a:extLst>
              </a:tr>
              <a:tr h="1005840">
                <a:tc>
                  <a:txBody>
                    <a:bodyPr/>
                    <a:lstStyle/>
                    <a:p>
                      <a:r>
                        <a:rPr lang="en-AU" sz="1400" b="1" kern="1200" dirty="0">
                          <a:solidFill>
                            <a:schemeClr val="dk1"/>
                          </a:solidFill>
                          <a:effectLst/>
                          <a:latin typeface="+mn-lt"/>
                          <a:ea typeface="+mn-ea"/>
                          <a:cs typeface="+mn-cs"/>
                        </a:rPr>
                        <a:t>Examples</a:t>
                      </a:r>
                      <a:endParaRPr lang="en-AU" sz="1400" kern="1200" dirty="0">
                        <a:solidFill>
                          <a:schemeClr val="dk1"/>
                        </a:solidFill>
                        <a:effectLst/>
                        <a:latin typeface="+mn-lt"/>
                        <a:ea typeface="+mn-ea"/>
                        <a:cs typeface="+mn-cs"/>
                      </a:endParaRPr>
                    </a:p>
                    <a:p>
                      <a:r>
                        <a:rPr lang="en-AU" sz="1400" i="1" kern="1200" dirty="0">
                          <a:solidFill>
                            <a:schemeClr val="dk1"/>
                          </a:solidFill>
                          <a:effectLst/>
                          <a:latin typeface="+mn-lt"/>
                          <a:ea typeface="+mn-ea"/>
                          <a:cs typeface="+mn-cs"/>
                        </a:rPr>
                        <a:t>Can we find meaning clues from the other words or sentences?</a:t>
                      </a:r>
                      <a:endParaRPr lang="en-AU" sz="1400" dirty="0"/>
                    </a:p>
                  </a:txBody>
                  <a:tcPr/>
                </a:tc>
                <a:tc>
                  <a:txBody>
                    <a:bodyPr/>
                    <a:lstStyle/>
                    <a:p>
                      <a:pPr algn="ctr"/>
                      <a:r>
                        <a:rPr lang="en-AU" sz="1400" i="1" kern="1200" dirty="0">
                          <a:solidFill>
                            <a:schemeClr val="dk1"/>
                          </a:solidFill>
                          <a:effectLst/>
                          <a:latin typeface="+mn-lt"/>
                          <a:ea typeface="+mn-ea"/>
                          <a:cs typeface="+mn-cs"/>
                        </a:rPr>
                        <a:t>The passengers were confident that they were perfectly safe</a:t>
                      </a:r>
                      <a:endParaRPr lang="en-AU" sz="1400" kern="1200" dirty="0">
                        <a:solidFill>
                          <a:schemeClr val="dk1"/>
                        </a:solidFill>
                        <a:effectLst/>
                        <a:latin typeface="+mn-lt"/>
                        <a:ea typeface="+mn-ea"/>
                        <a:cs typeface="+mn-cs"/>
                      </a:endParaRPr>
                    </a:p>
                    <a:p>
                      <a:pPr algn="ctr"/>
                      <a:r>
                        <a:rPr lang="en-AU" sz="1400" i="1" kern="1200" dirty="0">
                          <a:solidFill>
                            <a:schemeClr val="dk1"/>
                          </a:solidFill>
                          <a:effectLst/>
                          <a:latin typeface="+mn-lt"/>
                          <a:ea typeface="+mn-ea"/>
                          <a:cs typeface="+mn-cs"/>
                        </a:rPr>
                        <a:t>It was cleverly built </a:t>
                      </a:r>
                      <a:endParaRPr lang="en-AU" sz="1400" kern="1200" dirty="0">
                        <a:solidFill>
                          <a:schemeClr val="dk1"/>
                        </a:solidFill>
                        <a:effectLst/>
                        <a:latin typeface="+mn-lt"/>
                        <a:ea typeface="+mn-ea"/>
                        <a:cs typeface="+mn-cs"/>
                      </a:endParaRPr>
                    </a:p>
                    <a:p>
                      <a:pPr algn="ctr"/>
                      <a:r>
                        <a:rPr lang="en-AU" sz="1400" i="1" kern="1200" dirty="0">
                          <a:solidFill>
                            <a:schemeClr val="dk1"/>
                          </a:solidFill>
                          <a:effectLst/>
                          <a:latin typeface="+mn-lt"/>
                          <a:ea typeface="+mn-ea"/>
                          <a:cs typeface="+mn-cs"/>
                        </a:rPr>
                        <a:t>Unsinkable</a:t>
                      </a:r>
                      <a:endParaRPr lang="en-AU" sz="1400" kern="1200" dirty="0">
                        <a:solidFill>
                          <a:schemeClr val="dk1"/>
                        </a:solidFill>
                        <a:effectLst/>
                        <a:latin typeface="+mn-lt"/>
                        <a:ea typeface="+mn-ea"/>
                        <a:cs typeface="+mn-cs"/>
                      </a:endParaRPr>
                    </a:p>
                    <a:p>
                      <a:pPr algn="ctr"/>
                      <a:r>
                        <a:rPr lang="en-AU" sz="1400" i="1" kern="1200" dirty="0">
                          <a:solidFill>
                            <a:schemeClr val="dk1"/>
                          </a:solidFill>
                          <a:effectLst/>
                          <a:latin typeface="+mn-lt"/>
                          <a:ea typeface="+mn-ea"/>
                          <a:cs typeface="+mn-cs"/>
                        </a:rPr>
                        <a:t>Specially designed to prevent water spreading</a:t>
                      </a:r>
                      <a:endParaRPr lang="en-AU" sz="1400" dirty="0"/>
                    </a:p>
                  </a:txBody>
                  <a:tcPr/>
                </a:tc>
                <a:extLst>
                  <a:ext uri="{0D108BD9-81ED-4DB2-BD59-A6C34878D82A}">
                    <a16:rowId xmlns:a16="http://schemas.microsoft.com/office/drawing/2014/main" val="142115443"/>
                  </a:ext>
                </a:extLst>
              </a:tr>
            </a:tbl>
          </a:graphicData>
        </a:graphic>
      </p:graphicFrame>
    </p:spTree>
    <p:extLst>
      <p:ext uri="{BB962C8B-B14F-4D97-AF65-F5344CB8AC3E}">
        <p14:creationId xmlns:p14="http://schemas.microsoft.com/office/powerpoint/2010/main" val="1911236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667598"/>
            <a:ext cx="7200800" cy="3416320"/>
          </a:xfrm>
          <a:prstGeom prst="rect">
            <a:avLst/>
          </a:prstGeom>
          <a:noFill/>
        </p:spPr>
        <p:txBody>
          <a:bodyPr wrap="square" rtlCol="0">
            <a:spAutoFit/>
          </a:bodyPr>
          <a:lstStyle/>
          <a:p>
            <a:pPr marL="285750" lvl="0" indent="-285750">
              <a:buFont typeface="Arial" panose="020B0604020202020204" pitchFamily="34" charset="0"/>
              <a:buChar char="•"/>
            </a:pPr>
            <a:r>
              <a:rPr lang="en-AU" dirty="0"/>
              <a:t>Use the </a:t>
            </a:r>
            <a:r>
              <a:rPr lang="en-AU" i="1" dirty="0"/>
              <a:t>Fill the Gaps</a:t>
            </a:r>
            <a:r>
              <a:rPr lang="en-AU" dirty="0"/>
              <a:t> activities at the end of each of the </a:t>
            </a:r>
            <a:r>
              <a:rPr lang="en-AU" b="1" dirty="0"/>
              <a:t>Reading Library</a:t>
            </a:r>
            <a:r>
              <a:rPr lang="en-AU" dirty="0"/>
              <a:t> and </a:t>
            </a:r>
            <a:r>
              <a:rPr lang="en-AU" b="1" dirty="0"/>
              <a:t>Advanced Library</a:t>
            </a:r>
            <a:r>
              <a:rPr lang="en-AU" dirty="0"/>
              <a:t> genre stories to provide opportunities for students to practise using context clues to identify an unknown word.</a:t>
            </a:r>
          </a:p>
          <a:p>
            <a:pPr lvl="0"/>
            <a:endParaRPr lang="en-AU" dirty="0"/>
          </a:p>
          <a:p>
            <a:pPr marL="285750" lvl="0" indent="-285750">
              <a:buFont typeface="Arial" panose="020B0604020202020204" pitchFamily="34" charset="0"/>
              <a:buChar char="•"/>
            </a:pPr>
            <a:r>
              <a:rPr lang="en-AU" dirty="0"/>
              <a:t>Distribute copies of the </a:t>
            </a:r>
            <a:r>
              <a:rPr lang="en-AU" b="1" dirty="0"/>
              <a:t>Glossary of Words</a:t>
            </a:r>
            <a:r>
              <a:rPr lang="en-AU" dirty="0"/>
              <a:t> located via the </a:t>
            </a:r>
            <a:r>
              <a:rPr lang="en-AU" i="1" dirty="0"/>
              <a:t>Commentary</a:t>
            </a:r>
            <a:r>
              <a:rPr lang="en-AU" dirty="0"/>
              <a:t> link for the </a:t>
            </a:r>
            <a:r>
              <a:rPr lang="en-AU" b="1" dirty="0"/>
              <a:t>Rhyme Time</a:t>
            </a:r>
            <a:r>
              <a:rPr lang="en-AU" dirty="0"/>
              <a:t> poems </a:t>
            </a:r>
            <a:r>
              <a:rPr lang="en-AU" i="1" dirty="0"/>
              <a:t>Jabberwocky, The Pied Piper of Hamelin </a:t>
            </a:r>
            <a:r>
              <a:rPr lang="en-AU" dirty="0"/>
              <a:t>and </a:t>
            </a:r>
            <a:r>
              <a:rPr lang="en-AU" i="1" dirty="0"/>
              <a:t>The Lady of </a:t>
            </a:r>
            <a:r>
              <a:rPr lang="en-AU" i="1" dirty="0" err="1"/>
              <a:t>Shalott</a:t>
            </a:r>
            <a:r>
              <a:rPr lang="en-AU" i="1" dirty="0"/>
              <a:t> </a:t>
            </a:r>
            <a:r>
              <a:rPr lang="en-AU" dirty="0"/>
              <a:t>for students to become familiar with the difficult words used in the poems.</a:t>
            </a:r>
          </a:p>
          <a:p>
            <a:pPr lvl="0"/>
            <a:endParaRPr lang="en-AU" dirty="0"/>
          </a:p>
          <a:p>
            <a:pPr marL="285750" lvl="0" indent="-285750">
              <a:buFont typeface="Arial" panose="020B0604020202020204" pitchFamily="34" charset="0"/>
              <a:buChar char="•"/>
            </a:pPr>
            <a:r>
              <a:rPr lang="en-AU" dirty="0"/>
              <a:t>Study the </a:t>
            </a:r>
            <a:r>
              <a:rPr lang="en-AU" i="1" dirty="0"/>
              <a:t>Spelling and Vocabulary</a:t>
            </a:r>
            <a:r>
              <a:rPr lang="en-AU" dirty="0"/>
              <a:t> worksheets for the </a:t>
            </a:r>
            <a:r>
              <a:rPr lang="en-AU" b="1" dirty="0"/>
              <a:t>Reading Library</a:t>
            </a:r>
            <a:r>
              <a:rPr lang="en-AU" dirty="0"/>
              <a:t> genre stories </a:t>
            </a:r>
            <a:r>
              <a:rPr lang="en-AU" i="1" dirty="0"/>
              <a:t>before </a:t>
            </a:r>
            <a:r>
              <a:rPr lang="en-AU" dirty="0"/>
              <a:t>reading a focus text for students to become familiar with potentially difficult words they may encounter in the text. </a:t>
            </a:r>
          </a:p>
        </p:txBody>
      </p:sp>
    </p:spTree>
    <p:extLst>
      <p:ext uri="{BB962C8B-B14F-4D97-AF65-F5344CB8AC3E}">
        <p14:creationId xmlns:p14="http://schemas.microsoft.com/office/powerpoint/2010/main" val="36527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2376264" cy="611498"/>
          </a:xfrm>
        </p:spPr>
        <p:txBody>
          <a:bodyPr>
            <a:noAutofit/>
          </a:bodyPr>
          <a:lstStyle/>
          <a:p>
            <a:pPr marL="0" indent="0">
              <a:buNone/>
            </a:pPr>
            <a:r>
              <a:rPr lang="en-AU" sz="2800" dirty="0">
                <a:solidFill>
                  <a:srgbClr val="92D050"/>
                </a:solidFill>
              </a:rPr>
              <a:t>Syntactic Clues</a:t>
            </a:r>
          </a:p>
        </p:txBody>
      </p:sp>
      <p:sp>
        <p:nvSpPr>
          <p:cNvPr id="2" name="TextBox 1"/>
          <p:cNvSpPr txBox="1"/>
          <p:nvPr/>
        </p:nvSpPr>
        <p:spPr>
          <a:xfrm>
            <a:off x="971600" y="1131590"/>
            <a:ext cx="4176464" cy="3139321"/>
          </a:xfrm>
          <a:prstGeom prst="rect">
            <a:avLst/>
          </a:prstGeom>
          <a:noFill/>
        </p:spPr>
        <p:txBody>
          <a:bodyPr wrap="square" rtlCol="0">
            <a:spAutoFit/>
          </a:bodyPr>
          <a:lstStyle/>
          <a:p>
            <a:r>
              <a:rPr lang="en-AU" dirty="0"/>
              <a:t>In order to use syntactic clues, a reader is required to employ grammatical knowledge to assist them with identifying an unknown word. </a:t>
            </a:r>
          </a:p>
          <a:p>
            <a:r>
              <a:rPr lang="en-AU" dirty="0"/>
              <a:t> </a:t>
            </a:r>
          </a:p>
          <a:p>
            <a:r>
              <a:rPr lang="en-AU" dirty="0"/>
              <a:t>For example, in the sentence –</a:t>
            </a:r>
            <a:r>
              <a:rPr lang="en-AU" b="1" dirty="0"/>
              <a:t> Suddenly the plane </a:t>
            </a:r>
            <a:r>
              <a:rPr lang="en-AU" b="1" dirty="0" err="1"/>
              <a:t>sh</a:t>
            </a:r>
            <a:r>
              <a:rPr lang="en-AU" b="1" dirty="0"/>
              <a:t>_______ violently</a:t>
            </a:r>
            <a:r>
              <a:rPr lang="en-AU" dirty="0"/>
              <a:t>, the missing word must be a verb like </a:t>
            </a:r>
            <a:r>
              <a:rPr lang="en-AU" i="1" dirty="0"/>
              <a:t>shuddered</a:t>
            </a:r>
            <a:r>
              <a:rPr lang="en-AU" dirty="0"/>
              <a:t> as a noun like </a:t>
            </a:r>
            <a:r>
              <a:rPr lang="en-AU" i="1" dirty="0"/>
              <a:t>shadow</a:t>
            </a:r>
            <a:r>
              <a:rPr lang="en-AU" dirty="0"/>
              <a:t> or an adjective like </a:t>
            </a:r>
            <a:r>
              <a:rPr lang="en-AU" i="1" dirty="0"/>
              <a:t>shallow</a:t>
            </a:r>
            <a:r>
              <a:rPr lang="en-AU" dirty="0"/>
              <a:t> wouldn’t make sense. </a:t>
            </a:r>
          </a:p>
        </p:txBody>
      </p:sp>
      <p:pic>
        <p:nvPicPr>
          <p:cNvPr id="7" name="Picture 6"/>
          <p:cNvPicPr/>
          <p:nvPr/>
        </p:nvPicPr>
        <p:blipFill>
          <a:blip r:embed="rId2">
            <a:extLst>
              <a:ext uri="{28A0092B-C50C-407E-A947-70E740481C1C}">
                <a14:useLocalDpi xmlns:a14="http://schemas.microsoft.com/office/drawing/2010/main"/>
              </a:ext>
            </a:extLst>
          </a:blip>
          <a:stretch>
            <a:fillRect/>
          </a:stretch>
        </p:blipFill>
        <p:spPr>
          <a:xfrm>
            <a:off x="5148064" y="1131590"/>
            <a:ext cx="3455576" cy="2592288"/>
          </a:xfrm>
          <a:prstGeom prst="rect">
            <a:avLst/>
          </a:prstGeom>
        </p:spPr>
      </p:pic>
    </p:spTree>
    <p:extLst>
      <p:ext uri="{BB962C8B-B14F-4D97-AF65-F5344CB8AC3E}">
        <p14:creationId xmlns:p14="http://schemas.microsoft.com/office/powerpoint/2010/main" val="4108083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55526"/>
            <a:ext cx="7200800" cy="2031325"/>
          </a:xfrm>
          <a:prstGeom prst="rect">
            <a:avLst/>
          </a:prstGeom>
          <a:noFill/>
        </p:spPr>
        <p:txBody>
          <a:bodyPr wrap="square" rtlCol="0">
            <a:spAutoFit/>
          </a:bodyPr>
          <a:lstStyle/>
          <a:p>
            <a:r>
              <a:rPr lang="en-AU"/>
              <a:t>Prefixes and suffixes also provide insight into a word’s syntactic function within a text. For example, prefixes such as </a:t>
            </a:r>
            <a:r>
              <a:rPr lang="en-AU" i="1"/>
              <a:t>im, dis</a:t>
            </a:r>
            <a:r>
              <a:rPr lang="en-AU"/>
              <a:t> and </a:t>
            </a:r>
            <a:r>
              <a:rPr lang="en-AU" i="1"/>
              <a:t>mis</a:t>
            </a:r>
            <a:r>
              <a:rPr lang="en-AU"/>
              <a:t> can make the word they precede mean the opposite such as the words </a:t>
            </a:r>
            <a:r>
              <a:rPr lang="en-AU" b="1"/>
              <a:t>im</a:t>
            </a:r>
            <a:r>
              <a:rPr lang="en-AU"/>
              <a:t>possible, </a:t>
            </a:r>
            <a:r>
              <a:rPr lang="en-AU" b="1"/>
              <a:t>dis</a:t>
            </a:r>
            <a:r>
              <a:rPr lang="en-AU"/>
              <a:t>obeyed and </a:t>
            </a:r>
            <a:r>
              <a:rPr lang="en-AU" b="1"/>
              <a:t>mis</a:t>
            </a:r>
            <a:r>
              <a:rPr lang="en-AU"/>
              <a:t>shapen from the </a:t>
            </a:r>
            <a:r>
              <a:rPr lang="en-AU" b="1"/>
              <a:t>Reading Library</a:t>
            </a:r>
            <a:r>
              <a:rPr lang="en-AU"/>
              <a:t> </a:t>
            </a:r>
            <a:r>
              <a:rPr lang="en-AU" b="1"/>
              <a:t>Scary </a:t>
            </a:r>
            <a:r>
              <a:rPr lang="en-AU"/>
              <a:t>story </a:t>
            </a:r>
            <a:r>
              <a:rPr lang="en-AU" i="1"/>
              <a:t>The Toy Dragon</a:t>
            </a:r>
            <a:r>
              <a:rPr lang="en-AU"/>
              <a:t>. Suffixes such as </a:t>
            </a:r>
            <a:r>
              <a:rPr lang="en-AU" i="1"/>
              <a:t>ful </a:t>
            </a:r>
            <a:r>
              <a:rPr lang="en-AU"/>
              <a:t>and </a:t>
            </a:r>
            <a:r>
              <a:rPr lang="en-AU" i="1"/>
              <a:t>ous</a:t>
            </a:r>
            <a:r>
              <a:rPr lang="en-AU"/>
              <a:t> mean </a:t>
            </a:r>
            <a:r>
              <a:rPr lang="en-AU" i="1"/>
              <a:t>possessing or full of</a:t>
            </a:r>
            <a:r>
              <a:rPr lang="en-AU"/>
              <a:t> e.g. beauti</a:t>
            </a:r>
            <a:r>
              <a:rPr lang="en-AU" b="1"/>
              <a:t>ful</a:t>
            </a:r>
            <a:r>
              <a:rPr lang="en-AU"/>
              <a:t>, virtu</a:t>
            </a:r>
            <a:r>
              <a:rPr lang="en-AU" b="1"/>
              <a:t>ous</a:t>
            </a:r>
            <a:r>
              <a:rPr lang="en-AU"/>
              <a:t>, fam</a:t>
            </a:r>
            <a:r>
              <a:rPr lang="en-AU" b="1"/>
              <a:t>ous</a:t>
            </a:r>
            <a:r>
              <a:rPr lang="en-AU"/>
              <a:t> and faith</a:t>
            </a:r>
            <a:r>
              <a:rPr lang="en-AU" b="1"/>
              <a:t>ful</a:t>
            </a:r>
            <a:r>
              <a:rPr lang="en-AU"/>
              <a:t> from the </a:t>
            </a:r>
            <a:r>
              <a:rPr lang="en-AU" b="1"/>
              <a:t>Myths and Legends</a:t>
            </a:r>
            <a:r>
              <a:rPr lang="en-AU"/>
              <a:t> story </a:t>
            </a:r>
            <a:r>
              <a:rPr lang="en-AU" i="1"/>
              <a:t>The Faithful Prince</a:t>
            </a:r>
            <a:r>
              <a:rPr lang="en-AU"/>
              <a:t> also provide syntactic clues to a word’s meaning.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67844" y="2586851"/>
            <a:ext cx="2808312" cy="2049757"/>
          </a:xfrm>
          <a:prstGeom prst="rect">
            <a:avLst/>
          </a:prstGeom>
        </p:spPr>
      </p:pic>
    </p:spTree>
    <p:extLst>
      <p:ext uri="{BB962C8B-B14F-4D97-AF65-F5344CB8AC3E}">
        <p14:creationId xmlns:p14="http://schemas.microsoft.com/office/powerpoint/2010/main" val="361910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483518"/>
            <a:ext cx="7200800" cy="4185761"/>
          </a:xfrm>
          <a:prstGeom prst="rect">
            <a:avLst/>
          </a:prstGeom>
          <a:noFill/>
        </p:spPr>
        <p:txBody>
          <a:bodyPr wrap="square" rtlCol="0">
            <a:spAutoFit/>
          </a:bodyPr>
          <a:lstStyle/>
          <a:p>
            <a:r>
              <a:rPr lang="en-AU" sz="1400" b="1" dirty="0"/>
              <a:t>Activities:</a:t>
            </a:r>
            <a:endParaRPr lang="en-AU" sz="1400" dirty="0"/>
          </a:p>
          <a:p>
            <a:r>
              <a:rPr lang="en-AU" sz="1400" b="1" dirty="0"/>
              <a:t> </a:t>
            </a:r>
            <a:endParaRPr lang="en-AU" sz="1400" dirty="0"/>
          </a:p>
          <a:p>
            <a:pPr marL="285750" lvl="0" indent="-285750">
              <a:buFont typeface="Arial" panose="020B0604020202020204" pitchFamily="34" charset="0"/>
              <a:buChar char="•"/>
            </a:pPr>
            <a:r>
              <a:rPr lang="en-AU" sz="1400" dirty="0"/>
              <a:t>Classify the focus words from the </a:t>
            </a:r>
            <a:r>
              <a:rPr lang="en-AU" sz="1400" b="1" dirty="0"/>
              <a:t>Reading Library</a:t>
            </a:r>
            <a:r>
              <a:rPr lang="en-AU" sz="1400" dirty="0"/>
              <a:t> </a:t>
            </a:r>
            <a:r>
              <a:rPr lang="en-AU" sz="1400" i="1" dirty="0"/>
              <a:t>Spelling and Vocabulary</a:t>
            </a:r>
            <a:r>
              <a:rPr lang="en-AU" sz="1400" dirty="0"/>
              <a:t> worksheets. For example, the </a:t>
            </a:r>
            <a:r>
              <a:rPr lang="en-AU" sz="1400" b="1" dirty="0"/>
              <a:t>Adventure</a:t>
            </a:r>
            <a:r>
              <a:rPr lang="en-AU" sz="1400" dirty="0"/>
              <a:t> story </a:t>
            </a:r>
            <a:r>
              <a:rPr lang="en-AU" sz="1400" i="1" dirty="0"/>
              <a:t>Live Dinosaur Tour:</a:t>
            </a:r>
          </a:p>
          <a:p>
            <a:pPr lvl="0"/>
            <a:endParaRPr lang="en-AU" sz="1400" i="1" dirty="0"/>
          </a:p>
          <a:p>
            <a:pPr lvl="0"/>
            <a:r>
              <a:rPr lang="en-AU" sz="1400" i="1" dirty="0"/>
              <a:t>       Shane and Lydia ___________ to sneak away while the teacher wasn’t looking.</a:t>
            </a:r>
          </a:p>
          <a:p>
            <a:pPr lvl="0"/>
            <a:r>
              <a:rPr lang="en-AU" sz="1400" i="1" dirty="0"/>
              <a:t>       </a:t>
            </a:r>
            <a:r>
              <a:rPr lang="en-AU" sz="1400" dirty="0"/>
              <a:t>The missing word will be a </a:t>
            </a:r>
            <a:r>
              <a:rPr lang="en-AU" sz="1400" b="1" dirty="0"/>
              <a:t>verb</a:t>
            </a:r>
            <a:r>
              <a:rPr lang="en-AU" sz="1400" dirty="0"/>
              <a:t> (</a:t>
            </a:r>
            <a:r>
              <a:rPr lang="en-AU" sz="1400" i="1" dirty="0"/>
              <a:t>decided</a:t>
            </a:r>
            <a:r>
              <a:rPr lang="en-AU" sz="1400" dirty="0"/>
              <a:t>).</a:t>
            </a:r>
          </a:p>
          <a:p>
            <a:endParaRPr lang="en-AU" sz="1400" dirty="0"/>
          </a:p>
          <a:p>
            <a:r>
              <a:rPr lang="en-AU" sz="1400" i="1" dirty="0"/>
              <a:t>       Sandie spoke in a ______________ voice. </a:t>
            </a:r>
            <a:endParaRPr lang="en-AU" sz="1400" dirty="0"/>
          </a:p>
          <a:p>
            <a:r>
              <a:rPr lang="en-AU" sz="1400" dirty="0"/>
              <a:t>       The missing word will be an </a:t>
            </a:r>
            <a:r>
              <a:rPr lang="en-AU" sz="1400" b="1" dirty="0"/>
              <a:t>adjective </a:t>
            </a:r>
            <a:r>
              <a:rPr lang="en-AU" sz="1400" dirty="0"/>
              <a:t>(</a:t>
            </a:r>
            <a:r>
              <a:rPr lang="en-AU" sz="1400" i="1" dirty="0"/>
              <a:t>friendly</a:t>
            </a:r>
            <a:r>
              <a:rPr lang="en-AU" sz="1400" dirty="0"/>
              <a:t>).</a:t>
            </a:r>
            <a:r>
              <a:rPr lang="en-AU" sz="1400" i="1" dirty="0"/>
              <a:t> </a:t>
            </a:r>
            <a:endParaRPr lang="en-AU" sz="1400" dirty="0"/>
          </a:p>
          <a:p>
            <a:endParaRPr lang="en-AU" sz="1400" dirty="0"/>
          </a:p>
          <a:p>
            <a:r>
              <a:rPr lang="en-AU" sz="1400" i="1" dirty="0"/>
              <a:t>       Some dinosaurs had spikes as defence against ______________.</a:t>
            </a:r>
            <a:r>
              <a:rPr lang="en-AU" sz="1400" dirty="0"/>
              <a:t> </a:t>
            </a:r>
          </a:p>
          <a:p>
            <a:r>
              <a:rPr lang="en-AU" sz="1400" dirty="0"/>
              <a:t>       The missing word will be a </a:t>
            </a:r>
            <a:r>
              <a:rPr lang="en-AU" sz="1400" b="1" dirty="0"/>
              <a:t>noun </a:t>
            </a:r>
            <a:r>
              <a:rPr lang="en-AU" sz="1400" dirty="0"/>
              <a:t>(</a:t>
            </a:r>
            <a:r>
              <a:rPr lang="en-AU" sz="1400" i="1" dirty="0"/>
              <a:t>predators</a:t>
            </a:r>
            <a:r>
              <a:rPr lang="en-AU" sz="1400" dirty="0"/>
              <a:t>).</a:t>
            </a:r>
          </a:p>
          <a:p>
            <a:endParaRPr lang="en-AU" sz="1400" dirty="0"/>
          </a:p>
          <a:p>
            <a:pPr marL="285750" lvl="0" indent="-285750">
              <a:buFont typeface="Arial" panose="020B0604020202020204" pitchFamily="34" charset="0"/>
              <a:buChar char="•"/>
            </a:pPr>
            <a:r>
              <a:rPr lang="en-AU" sz="1400" dirty="0"/>
              <a:t>Build students’ grammatical knowledge by viewing the </a:t>
            </a:r>
            <a:r>
              <a:rPr lang="en-AU" sz="1400" b="1" dirty="0"/>
              <a:t>Skill Builders </a:t>
            </a:r>
            <a:r>
              <a:rPr lang="en-AU" sz="1400" i="1" dirty="0"/>
              <a:t>Grammar Modules </a:t>
            </a:r>
            <a:r>
              <a:rPr lang="en-AU" sz="1400" dirty="0"/>
              <a:t>and the</a:t>
            </a:r>
            <a:r>
              <a:rPr lang="en-AU" sz="1400" i="1" dirty="0"/>
              <a:t> </a:t>
            </a:r>
            <a:r>
              <a:rPr lang="en-AU" sz="1400" dirty="0"/>
              <a:t>suite of lessons for Years 3 - 6 located via the </a:t>
            </a:r>
            <a:r>
              <a:rPr lang="en-AU" sz="1400" i="1" dirty="0"/>
              <a:t>Grammar</a:t>
            </a:r>
            <a:r>
              <a:rPr lang="en-AU" sz="1400" dirty="0"/>
              <a:t> filter for the </a:t>
            </a:r>
            <a:r>
              <a:rPr lang="en-AU" sz="1400" b="1" dirty="0"/>
              <a:t>Specialised English Lessons Writing Modules</a:t>
            </a:r>
            <a:r>
              <a:rPr lang="en-AU" sz="1400" dirty="0"/>
              <a:t>.</a:t>
            </a:r>
          </a:p>
          <a:p>
            <a:pPr marL="285750" indent="-285750">
              <a:buFont typeface="Arial" panose="020B0604020202020204" pitchFamily="34" charset="0"/>
              <a:buChar char="•"/>
            </a:pPr>
            <a:r>
              <a:rPr lang="en-AU" sz="1400" dirty="0"/>
              <a:t>Develop students’ knowledge of common prefixes and suffixes using the </a:t>
            </a:r>
            <a:r>
              <a:rPr lang="en-AU" sz="1400" b="1" dirty="0"/>
              <a:t>Skill Builders</a:t>
            </a:r>
            <a:r>
              <a:rPr lang="en-AU" sz="1400" dirty="0"/>
              <a:t> </a:t>
            </a:r>
            <a:r>
              <a:rPr lang="en-AU" sz="1400" i="1" dirty="0"/>
              <a:t>Spelling Modules</a:t>
            </a:r>
            <a:r>
              <a:rPr lang="en-AU" sz="1400" dirty="0"/>
              <a:t> #12 </a:t>
            </a:r>
            <a:r>
              <a:rPr lang="en-AU" sz="1400" i="1" dirty="0"/>
              <a:t>What goes before </a:t>
            </a:r>
            <a:r>
              <a:rPr lang="en-AU" sz="1400" dirty="0"/>
              <a:t>and #13 </a:t>
            </a:r>
            <a:r>
              <a:rPr lang="en-AU" sz="1400" i="1" dirty="0"/>
              <a:t>What goes after</a:t>
            </a:r>
            <a:r>
              <a:rPr lang="en-AU" sz="1400" dirty="0"/>
              <a:t> and associated worksheets.</a:t>
            </a:r>
          </a:p>
        </p:txBody>
      </p:sp>
    </p:spTree>
    <p:extLst>
      <p:ext uri="{BB962C8B-B14F-4D97-AF65-F5344CB8AC3E}">
        <p14:creationId xmlns:p14="http://schemas.microsoft.com/office/powerpoint/2010/main" val="3205504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483518"/>
            <a:ext cx="7200800" cy="1815882"/>
          </a:xfrm>
          <a:prstGeom prst="rect">
            <a:avLst/>
          </a:prstGeom>
          <a:noFill/>
        </p:spPr>
        <p:txBody>
          <a:bodyPr wrap="square" rtlCol="0">
            <a:spAutoFit/>
          </a:bodyPr>
          <a:lstStyle/>
          <a:p>
            <a:pPr marL="285750" lvl="0" indent="-285750">
              <a:buFont typeface="Arial" panose="020B0604020202020204" pitchFamily="34" charset="0"/>
              <a:buChar char="•"/>
            </a:pPr>
            <a:r>
              <a:rPr lang="en-AU" sz="1600" dirty="0"/>
              <a:t>Explore how prefixes and suffixes are powerful in that they can completely change a word’s meaning in a sentence. In pairs, students separately rewrite 10 sentences from the same </a:t>
            </a:r>
            <a:r>
              <a:rPr lang="en-AU" sz="1600" b="1" dirty="0"/>
              <a:t>Reading Library</a:t>
            </a:r>
            <a:r>
              <a:rPr lang="en-AU" sz="1600" dirty="0"/>
              <a:t> or </a:t>
            </a:r>
            <a:r>
              <a:rPr lang="en-AU" sz="1600" b="1" dirty="0"/>
              <a:t>Advanced Library</a:t>
            </a:r>
            <a:r>
              <a:rPr lang="en-AU" sz="1600" dirty="0"/>
              <a:t> genre story by adding a prefix or suffix to selected words in order to change the entire meaning of the sentence. Once they have finished, they ‘swap’ their sentences and have to locate the rogue prefixes or suffixes. Here is an example from the </a:t>
            </a:r>
            <a:r>
              <a:rPr lang="en-AU" sz="1600" b="1" dirty="0"/>
              <a:t>True Tales</a:t>
            </a:r>
            <a:r>
              <a:rPr lang="en-AU" sz="1600" dirty="0"/>
              <a:t> story </a:t>
            </a:r>
            <a:r>
              <a:rPr lang="en-AU" sz="1600" i="1" dirty="0"/>
              <a:t>The Great Houdini</a:t>
            </a:r>
            <a:r>
              <a:rPr lang="en-AU" sz="1600" dirty="0"/>
              <a:t>:</a:t>
            </a:r>
          </a:p>
        </p:txBody>
      </p:sp>
      <p:sp>
        <p:nvSpPr>
          <p:cNvPr id="2" name="TextBox 1"/>
          <p:cNvSpPr txBox="1"/>
          <p:nvPr/>
        </p:nvSpPr>
        <p:spPr>
          <a:xfrm>
            <a:off x="1259632" y="2390566"/>
            <a:ext cx="4392488" cy="2031325"/>
          </a:xfrm>
          <a:prstGeom prst="rect">
            <a:avLst/>
          </a:prstGeom>
          <a:noFill/>
        </p:spPr>
        <p:txBody>
          <a:bodyPr wrap="square" rtlCol="0">
            <a:spAutoFit/>
          </a:bodyPr>
          <a:lstStyle/>
          <a:p>
            <a:r>
              <a:rPr lang="en-AU" i="1" dirty="0"/>
              <a:t>There have been many magicians throughout history. But the most infamous of them all was Harry Houdini.</a:t>
            </a:r>
            <a:endParaRPr lang="en-AU" dirty="0"/>
          </a:p>
          <a:p>
            <a:r>
              <a:rPr lang="en-AU" dirty="0"/>
              <a:t>  </a:t>
            </a:r>
          </a:p>
          <a:p>
            <a:r>
              <a:rPr lang="en-AU" dirty="0"/>
              <a:t>Here the prefix ‘in’ has been added to the word ‘famous’ completely changing the real meaning of the original sentence.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24128" y="2402195"/>
            <a:ext cx="2616124" cy="1923678"/>
          </a:xfrm>
          <a:prstGeom prst="rect">
            <a:avLst/>
          </a:prstGeom>
        </p:spPr>
      </p:pic>
    </p:spTree>
    <p:extLst>
      <p:ext uri="{BB962C8B-B14F-4D97-AF65-F5344CB8AC3E}">
        <p14:creationId xmlns:p14="http://schemas.microsoft.com/office/powerpoint/2010/main" val="2457706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611498"/>
          </a:xfrm>
        </p:spPr>
        <p:txBody>
          <a:bodyPr>
            <a:noAutofit/>
          </a:bodyPr>
          <a:lstStyle/>
          <a:p>
            <a:pPr marL="0" indent="0" algn="ctr">
              <a:buNone/>
            </a:pPr>
            <a:r>
              <a:rPr lang="en-AU" dirty="0">
                <a:solidFill>
                  <a:srgbClr val="92D050"/>
                </a:solidFill>
              </a:rPr>
              <a:t>Predicting and Confirming</a:t>
            </a:r>
          </a:p>
        </p:txBody>
      </p:sp>
      <p:sp>
        <p:nvSpPr>
          <p:cNvPr id="2" name="TextBox 1"/>
          <p:cNvSpPr txBox="1"/>
          <p:nvPr/>
        </p:nvSpPr>
        <p:spPr>
          <a:xfrm>
            <a:off x="971600" y="1131590"/>
            <a:ext cx="4680520" cy="3139321"/>
          </a:xfrm>
          <a:prstGeom prst="rect">
            <a:avLst/>
          </a:prstGeom>
          <a:noFill/>
        </p:spPr>
        <p:txBody>
          <a:bodyPr wrap="square" rtlCol="0">
            <a:spAutoFit/>
          </a:bodyPr>
          <a:lstStyle/>
          <a:p>
            <a:pPr lvl="0"/>
            <a:r>
              <a:rPr lang="en-AU" dirty="0"/>
              <a:t>When readers make predictions, they are more equipped to confirm reasonable attempts at unknown words. </a:t>
            </a:r>
          </a:p>
          <a:p>
            <a:pPr lvl="0"/>
            <a:r>
              <a:rPr lang="en-AU" dirty="0"/>
              <a:t> </a:t>
            </a:r>
          </a:p>
          <a:p>
            <a:pPr lvl="0"/>
            <a:r>
              <a:rPr lang="en-AU" dirty="0"/>
              <a:t>For example, an information text about ancient Egypt might include specialised vocabulary such as </a:t>
            </a:r>
            <a:r>
              <a:rPr lang="en-AU" i="1" dirty="0"/>
              <a:t>chamber, sphinx, pyramid, tomb </a:t>
            </a:r>
            <a:r>
              <a:rPr lang="en-AU" dirty="0"/>
              <a:t>and </a:t>
            </a:r>
            <a:r>
              <a:rPr lang="en-AU" i="1" dirty="0"/>
              <a:t>hieroglyphics</a:t>
            </a:r>
            <a:r>
              <a:rPr lang="en-AU" dirty="0"/>
              <a:t> so exposing the students to these words </a:t>
            </a:r>
            <a:r>
              <a:rPr lang="en-AU" i="1" dirty="0"/>
              <a:t>before</a:t>
            </a:r>
            <a:r>
              <a:rPr lang="en-AU" dirty="0"/>
              <a:t> attempting to read a text can assist them to make more reasonable predictions and thus confirm that their attempts are correct.</a:t>
            </a:r>
          </a:p>
        </p:txBody>
      </p:sp>
      <p:pic>
        <p:nvPicPr>
          <p:cNvPr id="6" name="Picture 5"/>
          <p:cNvPicPr/>
          <p:nvPr/>
        </p:nvPicPr>
        <p:blipFill>
          <a:blip r:embed="rId2">
            <a:extLst>
              <a:ext uri="{28A0092B-C50C-407E-A947-70E740481C1C}">
                <a14:useLocalDpi xmlns:a14="http://schemas.microsoft.com/office/drawing/2010/main"/>
              </a:ext>
            </a:extLst>
          </a:blip>
          <a:stretch>
            <a:fillRect/>
          </a:stretch>
        </p:blipFill>
        <p:spPr>
          <a:xfrm>
            <a:off x="5868144" y="1275606"/>
            <a:ext cx="2462012" cy="2952328"/>
          </a:xfrm>
          <a:prstGeom prst="rect">
            <a:avLst/>
          </a:prstGeom>
        </p:spPr>
      </p:pic>
    </p:spTree>
    <p:extLst>
      <p:ext uri="{BB962C8B-B14F-4D97-AF65-F5344CB8AC3E}">
        <p14:creationId xmlns:p14="http://schemas.microsoft.com/office/powerpoint/2010/main" val="3257140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45648"/>
            <a:ext cx="7200800" cy="3970318"/>
          </a:xfrm>
          <a:prstGeom prst="rect">
            <a:avLst/>
          </a:prstGeom>
          <a:noFill/>
        </p:spPr>
        <p:txBody>
          <a:bodyPr wrap="square" rtlCol="0">
            <a:spAutoFit/>
          </a:bodyPr>
          <a:lstStyle/>
          <a:p>
            <a:r>
              <a:rPr lang="en-AU" sz="1400" b="1" dirty="0"/>
              <a:t>Activities: </a:t>
            </a:r>
            <a:endParaRPr lang="en-AU" sz="1400" dirty="0"/>
          </a:p>
          <a:p>
            <a:r>
              <a:rPr lang="en-AU" sz="1400" i="1" dirty="0"/>
              <a:t> </a:t>
            </a:r>
            <a:endParaRPr lang="en-AU" sz="1400" dirty="0"/>
          </a:p>
          <a:p>
            <a:pPr marL="285750" lvl="0" indent="-285750">
              <a:buFont typeface="Arial" panose="020B0604020202020204" pitchFamily="34" charset="0"/>
              <a:buChar char="•"/>
            </a:pPr>
            <a:r>
              <a:rPr lang="en-AU" sz="1400" dirty="0"/>
              <a:t>Encourage students to use self-questioning techniques before</a:t>
            </a:r>
            <a:r>
              <a:rPr lang="en-AU" sz="1400" b="1" dirty="0"/>
              <a:t> </a:t>
            </a:r>
            <a:r>
              <a:rPr lang="en-AU" sz="1400" dirty="0"/>
              <a:t>and after reading a certain text by examining the cover, title and blurb e.g. </a:t>
            </a:r>
          </a:p>
          <a:p>
            <a:r>
              <a:rPr lang="en-AU" sz="1400" dirty="0"/>
              <a:t> </a:t>
            </a:r>
          </a:p>
          <a:p>
            <a:r>
              <a:rPr lang="en-AU" sz="1400" i="1" dirty="0"/>
              <a:t>	Before</a:t>
            </a:r>
            <a:r>
              <a:rPr lang="en-AU" sz="1400" dirty="0"/>
              <a:t> reading:      </a:t>
            </a:r>
          </a:p>
          <a:p>
            <a:r>
              <a:rPr lang="en-AU" sz="1400" i="1" dirty="0"/>
              <a:t>		What type of text is this? </a:t>
            </a:r>
            <a:endParaRPr lang="en-AU" sz="1400" dirty="0"/>
          </a:p>
          <a:p>
            <a:r>
              <a:rPr lang="en-AU" sz="1400" i="1" dirty="0"/>
              <a:t>		What do I think this text will be about? </a:t>
            </a:r>
            <a:endParaRPr lang="en-AU" sz="1400" dirty="0"/>
          </a:p>
          <a:p>
            <a:r>
              <a:rPr lang="en-AU" sz="1400" i="1" dirty="0"/>
              <a:t>		What kinds of words might I find in this text?</a:t>
            </a:r>
            <a:endParaRPr lang="en-AU" sz="1400" dirty="0"/>
          </a:p>
          <a:p>
            <a:r>
              <a:rPr lang="en-AU" sz="1400" i="1" dirty="0"/>
              <a:t> </a:t>
            </a:r>
            <a:endParaRPr lang="en-AU" sz="1400" dirty="0"/>
          </a:p>
          <a:p>
            <a:r>
              <a:rPr lang="en-AU" sz="1400" i="1" dirty="0"/>
              <a:t>	After</a:t>
            </a:r>
            <a:r>
              <a:rPr lang="en-AU" sz="1400" dirty="0"/>
              <a:t> reading:</a:t>
            </a:r>
          </a:p>
          <a:p>
            <a:r>
              <a:rPr lang="en-AU" sz="1400" i="1" dirty="0"/>
              <a:t>		Do I understand this text? </a:t>
            </a:r>
            <a:endParaRPr lang="en-AU" sz="1400" dirty="0"/>
          </a:p>
          <a:p>
            <a:r>
              <a:rPr lang="en-AU" sz="1400" i="1" dirty="0"/>
              <a:t>		Do I need to find out the meanings of any words I didn’t know?</a:t>
            </a:r>
            <a:endParaRPr lang="en-AU" sz="1400" dirty="0"/>
          </a:p>
          <a:p>
            <a:r>
              <a:rPr lang="en-AU" sz="1400" dirty="0"/>
              <a:t> </a:t>
            </a:r>
          </a:p>
          <a:p>
            <a:pPr marL="285750" indent="-285750">
              <a:buFont typeface="Arial" panose="020B0604020202020204" pitchFamily="34" charset="0"/>
              <a:buChar char="•"/>
            </a:pPr>
            <a:r>
              <a:rPr lang="en-AU" sz="1400" dirty="0"/>
              <a:t>Distribute copies of the </a:t>
            </a:r>
            <a:r>
              <a:rPr lang="en-AU" sz="1400" b="1" dirty="0"/>
              <a:t>Glossary of Words</a:t>
            </a:r>
            <a:r>
              <a:rPr lang="en-AU" sz="1400" dirty="0"/>
              <a:t> located via the </a:t>
            </a:r>
            <a:r>
              <a:rPr lang="en-AU" sz="1400" i="1" dirty="0"/>
              <a:t>Commentary</a:t>
            </a:r>
            <a:r>
              <a:rPr lang="en-AU" sz="1400" dirty="0"/>
              <a:t> link for the </a:t>
            </a:r>
            <a:r>
              <a:rPr lang="en-AU" sz="1400" b="1" dirty="0"/>
              <a:t>Rhyme Time</a:t>
            </a:r>
            <a:r>
              <a:rPr lang="en-AU" sz="1400" dirty="0"/>
              <a:t> poems </a:t>
            </a:r>
            <a:r>
              <a:rPr lang="en-AU" sz="1400" i="1" dirty="0"/>
              <a:t>Jabberwocky, The Pied Piper of Hamelin </a:t>
            </a:r>
            <a:r>
              <a:rPr lang="en-AU" sz="1400" dirty="0"/>
              <a:t>and </a:t>
            </a:r>
            <a:r>
              <a:rPr lang="en-AU" sz="1400" i="1" dirty="0"/>
              <a:t>The Lady of </a:t>
            </a:r>
            <a:r>
              <a:rPr lang="en-AU" sz="1400" i="1" dirty="0" err="1"/>
              <a:t>Shalott</a:t>
            </a:r>
            <a:r>
              <a:rPr lang="en-AU" sz="1400" i="1" dirty="0"/>
              <a:t>. </a:t>
            </a:r>
            <a:r>
              <a:rPr lang="en-AU" sz="1400" dirty="0"/>
              <a:t>Students work in small groups to predict how the words might be pronounced then come together as a class to confirm these predictions.</a:t>
            </a:r>
          </a:p>
        </p:txBody>
      </p:sp>
    </p:spTree>
    <p:extLst>
      <p:ext uri="{BB962C8B-B14F-4D97-AF65-F5344CB8AC3E}">
        <p14:creationId xmlns:p14="http://schemas.microsoft.com/office/powerpoint/2010/main" val="2791895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45648"/>
            <a:ext cx="7200800" cy="1077218"/>
          </a:xfrm>
          <a:prstGeom prst="rect">
            <a:avLst/>
          </a:prstGeom>
          <a:noFill/>
        </p:spPr>
        <p:txBody>
          <a:bodyPr wrap="square" rtlCol="0">
            <a:spAutoFit/>
          </a:bodyPr>
          <a:lstStyle/>
          <a:p>
            <a:pPr marL="285750" lvl="0" indent="-285750">
              <a:buFont typeface="Arial" panose="020B0604020202020204" pitchFamily="34" charset="0"/>
              <a:buChar char="•"/>
            </a:pPr>
            <a:r>
              <a:rPr lang="en-AU" sz="1600" dirty="0"/>
              <a:t>Use the word lists from the </a:t>
            </a:r>
            <a:r>
              <a:rPr lang="en-AU" sz="1600" i="1" dirty="0"/>
              <a:t>Spelling and Vocabulary</a:t>
            </a:r>
            <a:r>
              <a:rPr lang="en-AU" sz="1600" dirty="0"/>
              <a:t> worksheets for the </a:t>
            </a:r>
            <a:r>
              <a:rPr lang="en-AU" sz="1600" b="1" dirty="0"/>
              <a:t>Reading Library </a:t>
            </a:r>
            <a:r>
              <a:rPr lang="en-AU" sz="1600" dirty="0"/>
              <a:t>genre stories for students to create </a:t>
            </a:r>
            <a:r>
              <a:rPr lang="en-AU" sz="1600" i="1" dirty="0"/>
              <a:t>Vocab Grids</a:t>
            </a:r>
            <a:r>
              <a:rPr lang="en-AU" sz="1600" dirty="0"/>
              <a:t> before reading a focus text. Cut a piece of A4 paper in half then fold it to make four sections e.g. the word ‘banquet’ from the </a:t>
            </a:r>
            <a:r>
              <a:rPr lang="en-AU" sz="1600" b="1" dirty="0"/>
              <a:t>Myths and Legends</a:t>
            </a:r>
            <a:r>
              <a:rPr lang="en-AU" sz="1600" dirty="0"/>
              <a:t> story </a:t>
            </a:r>
            <a:r>
              <a:rPr lang="en-AU" sz="1600" i="1" dirty="0"/>
              <a:t>Medusa</a:t>
            </a:r>
            <a:r>
              <a:rPr lang="en-AU" sz="1600" dirty="0"/>
              <a:t>:</a:t>
            </a:r>
          </a:p>
        </p:txBody>
      </p:sp>
      <p:graphicFrame>
        <p:nvGraphicFramePr>
          <p:cNvPr id="6" name="Table 5"/>
          <p:cNvGraphicFramePr>
            <a:graphicFrameLocks noGrp="1"/>
          </p:cNvGraphicFramePr>
          <p:nvPr>
            <p:extLst>
              <p:ext uri="{D42A27DB-BD31-4B8C-83A1-F6EECF244321}">
                <p14:modId xmlns:p14="http://schemas.microsoft.com/office/powerpoint/2010/main" val="1153435388"/>
              </p:ext>
            </p:extLst>
          </p:nvPr>
        </p:nvGraphicFramePr>
        <p:xfrm>
          <a:off x="984155" y="1647015"/>
          <a:ext cx="3984104" cy="1463040"/>
        </p:xfrm>
        <a:graphic>
          <a:graphicData uri="http://schemas.openxmlformats.org/drawingml/2006/table">
            <a:tbl>
              <a:tblPr firstRow="1" bandRow="1">
                <a:tableStyleId>{5C22544A-7EE6-4342-B048-85BDC9FD1C3A}</a:tableStyleId>
              </a:tblPr>
              <a:tblGrid>
                <a:gridCol w="1333190">
                  <a:extLst>
                    <a:ext uri="{9D8B030D-6E8A-4147-A177-3AD203B41FA5}">
                      <a16:colId xmlns:a16="http://schemas.microsoft.com/office/drawing/2014/main" val="440601975"/>
                    </a:ext>
                  </a:extLst>
                </a:gridCol>
                <a:gridCol w="2650914">
                  <a:extLst>
                    <a:ext uri="{9D8B030D-6E8A-4147-A177-3AD203B41FA5}">
                      <a16:colId xmlns:a16="http://schemas.microsoft.com/office/drawing/2014/main" val="2591094524"/>
                    </a:ext>
                  </a:extLst>
                </a:gridCol>
              </a:tblGrid>
              <a:tr h="370840">
                <a:tc>
                  <a:txBody>
                    <a:bodyPr/>
                    <a:lstStyle/>
                    <a:p>
                      <a:pPr algn="ctr"/>
                      <a:r>
                        <a:rPr lang="en-AU" sz="1400" b="1" i="0" kern="1200" dirty="0">
                          <a:solidFill>
                            <a:schemeClr val="tx1"/>
                          </a:solidFill>
                          <a:effectLst/>
                          <a:latin typeface="+mn-lt"/>
                          <a:ea typeface="+mn-ea"/>
                          <a:cs typeface="+mn-cs"/>
                        </a:rPr>
                        <a:t>Word:</a:t>
                      </a:r>
                    </a:p>
                    <a:p>
                      <a:pPr algn="ctr"/>
                      <a:r>
                        <a:rPr lang="en-AU" sz="1400" b="0" i="1" kern="1200" dirty="0">
                          <a:solidFill>
                            <a:schemeClr val="tx1"/>
                          </a:solidFill>
                          <a:effectLst/>
                          <a:latin typeface="+mn-lt"/>
                          <a:ea typeface="+mn-ea"/>
                          <a:cs typeface="+mn-cs"/>
                        </a:rPr>
                        <a:t>banquet</a:t>
                      </a:r>
                      <a:endParaRPr lang="en-AU" sz="14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400" b="1" i="0" kern="1200" dirty="0">
                          <a:solidFill>
                            <a:schemeClr val="tx1"/>
                          </a:solidFill>
                          <a:effectLst/>
                          <a:latin typeface="+mn-lt"/>
                          <a:ea typeface="+mn-ea"/>
                          <a:cs typeface="+mn-cs"/>
                        </a:rPr>
                        <a:t>Meaning:</a:t>
                      </a:r>
                    </a:p>
                    <a:p>
                      <a:pPr algn="ctr"/>
                      <a:r>
                        <a:rPr lang="en-AU" sz="1400" b="0" i="1" kern="1200" dirty="0">
                          <a:solidFill>
                            <a:schemeClr val="tx1"/>
                          </a:solidFill>
                          <a:effectLst/>
                          <a:latin typeface="+mn-lt"/>
                          <a:ea typeface="+mn-ea"/>
                          <a:cs typeface="+mn-cs"/>
                        </a:rPr>
                        <a:t>An elaborate and formal evening meal for a number of people</a:t>
                      </a:r>
                      <a:endParaRPr lang="en-AU" sz="14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0679438"/>
                  </a:ext>
                </a:extLst>
              </a:tr>
              <a:tr h="370840">
                <a:tc>
                  <a:txBody>
                    <a:bodyPr/>
                    <a:lstStyle/>
                    <a:p>
                      <a:pPr algn="ctr"/>
                      <a:r>
                        <a:rPr lang="en-AU" sz="1400" b="1" i="0" kern="1200" dirty="0">
                          <a:solidFill>
                            <a:schemeClr val="dk1"/>
                          </a:solidFill>
                          <a:effectLst/>
                          <a:latin typeface="+mn-lt"/>
                          <a:ea typeface="+mn-ea"/>
                          <a:cs typeface="+mn-cs"/>
                        </a:rPr>
                        <a:t>Synonyms:</a:t>
                      </a:r>
                      <a:endParaRPr lang="en-AU" sz="1400" i="0" kern="1200" dirty="0">
                        <a:solidFill>
                          <a:schemeClr val="dk1"/>
                        </a:solidFill>
                        <a:effectLst/>
                        <a:latin typeface="+mn-lt"/>
                        <a:ea typeface="+mn-ea"/>
                        <a:cs typeface="+mn-cs"/>
                      </a:endParaRPr>
                    </a:p>
                    <a:p>
                      <a:pPr algn="ctr"/>
                      <a:r>
                        <a:rPr lang="en-AU" sz="1400" i="1" kern="1200" dirty="0">
                          <a:solidFill>
                            <a:schemeClr val="dk1"/>
                          </a:solidFill>
                          <a:effectLst/>
                          <a:latin typeface="+mn-lt"/>
                          <a:ea typeface="+mn-ea"/>
                          <a:cs typeface="+mn-cs"/>
                        </a:rPr>
                        <a:t>feast, dinner party </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400" b="1" i="0" kern="1200" dirty="0">
                          <a:solidFill>
                            <a:schemeClr val="dk1"/>
                          </a:solidFill>
                          <a:effectLst/>
                          <a:latin typeface="+mn-lt"/>
                          <a:ea typeface="+mn-ea"/>
                          <a:cs typeface="+mn-cs"/>
                        </a:rPr>
                        <a:t>Sentence example:</a:t>
                      </a:r>
                      <a:endParaRPr lang="en-AU" sz="1400" i="0" kern="1200" dirty="0">
                        <a:solidFill>
                          <a:schemeClr val="dk1"/>
                        </a:solidFill>
                        <a:effectLst/>
                        <a:latin typeface="+mn-lt"/>
                        <a:ea typeface="+mn-ea"/>
                        <a:cs typeface="+mn-cs"/>
                      </a:endParaRPr>
                    </a:p>
                    <a:p>
                      <a:pPr algn="ctr"/>
                      <a:r>
                        <a:rPr lang="en-AU" sz="1400" i="1" kern="1200" dirty="0">
                          <a:solidFill>
                            <a:schemeClr val="dk1"/>
                          </a:solidFill>
                          <a:effectLst/>
                          <a:latin typeface="+mn-lt"/>
                          <a:ea typeface="+mn-ea"/>
                          <a:cs typeface="+mn-cs"/>
                        </a:rPr>
                        <a:t>The king invited the townspeople to a </a:t>
                      </a:r>
                      <a:r>
                        <a:rPr lang="en-AU" sz="1400" i="1" u="sng" kern="1200" dirty="0">
                          <a:solidFill>
                            <a:schemeClr val="dk1"/>
                          </a:solidFill>
                          <a:effectLst/>
                          <a:latin typeface="+mn-lt"/>
                          <a:ea typeface="+mn-ea"/>
                          <a:cs typeface="+mn-cs"/>
                        </a:rPr>
                        <a:t>banquet</a:t>
                      </a:r>
                      <a:r>
                        <a:rPr lang="en-AU" sz="1400" i="1" kern="1200" dirty="0">
                          <a:solidFill>
                            <a:schemeClr val="dk1"/>
                          </a:solidFill>
                          <a:effectLst/>
                          <a:latin typeface="+mn-lt"/>
                          <a:ea typeface="+mn-ea"/>
                          <a:cs typeface="+mn-cs"/>
                        </a:rPr>
                        <a:t> at the castle.</a:t>
                      </a:r>
                      <a:endParaRPr lang="en-AU"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189865"/>
                  </a:ext>
                </a:extLst>
              </a:tr>
            </a:tbl>
          </a:graphicData>
        </a:graphic>
      </p:graphicFrame>
      <p:sp>
        <p:nvSpPr>
          <p:cNvPr id="7" name="TextBox 6"/>
          <p:cNvSpPr txBox="1"/>
          <p:nvPr/>
        </p:nvSpPr>
        <p:spPr>
          <a:xfrm>
            <a:off x="971600" y="3291830"/>
            <a:ext cx="3996659" cy="1077218"/>
          </a:xfrm>
          <a:prstGeom prst="rect">
            <a:avLst/>
          </a:prstGeom>
          <a:noFill/>
        </p:spPr>
        <p:txBody>
          <a:bodyPr wrap="square" rtlCol="0">
            <a:spAutoFit/>
          </a:bodyPr>
          <a:lstStyle/>
          <a:p>
            <a:r>
              <a:rPr lang="en-AU" sz="1600" b="1" dirty="0"/>
              <a:t>Extension:</a:t>
            </a:r>
            <a:r>
              <a:rPr lang="en-AU" sz="1600" dirty="0"/>
              <a:t> After 5-10 Vocab Grids are created, students can cut them into four separate pieces and swap them with a partner to try and recreate the original grids.</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42188" y="1647015"/>
            <a:ext cx="3216162" cy="2364895"/>
          </a:xfrm>
          <a:prstGeom prst="rect">
            <a:avLst/>
          </a:prstGeom>
        </p:spPr>
      </p:pic>
    </p:spTree>
    <p:extLst>
      <p:ext uri="{BB962C8B-B14F-4D97-AF65-F5344CB8AC3E}">
        <p14:creationId xmlns:p14="http://schemas.microsoft.com/office/powerpoint/2010/main" val="2824434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611498"/>
          </a:xfrm>
        </p:spPr>
        <p:txBody>
          <a:bodyPr>
            <a:noAutofit/>
          </a:bodyPr>
          <a:lstStyle/>
          <a:p>
            <a:pPr marL="0" indent="0" algn="ctr">
              <a:buNone/>
            </a:pPr>
            <a:r>
              <a:rPr lang="en-AU" dirty="0">
                <a:solidFill>
                  <a:srgbClr val="92D050"/>
                </a:solidFill>
              </a:rPr>
              <a:t>Re-reading</a:t>
            </a:r>
          </a:p>
        </p:txBody>
      </p:sp>
      <p:sp>
        <p:nvSpPr>
          <p:cNvPr id="2" name="TextBox 1"/>
          <p:cNvSpPr txBox="1"/>
          <p:nvPr/>
        </p:nvSpPr>
        <p:spPr>
          <a:xfrm>
            <a:off x="4355976" y="1214342"/>
            <a:ext cx="3384376" cy="1569660"/>
          </a:xfrm>
          <a:prstGeom prst="rect">
            <a:avLst/>
          </a:prstGeom>
          <a:noFill/>
        </p:spPr>
        <p:txBody>
          <a:bodyPr wrap="square" rtlCol="0">
            <a:spAutoFit/>
          </a:bodyPr>
          <a:lstStyle/>
          <a:p>
            <a:r>
              <a:rPr lang="en-AU" sz="1600" dirty="0"/>
              <a:t>Re-reading is an effective text-processing strategy that helps improve a reader’s decoding, fluency and comprehension skills. This strategy can be taught and reinforced in two different ways:</a:t>
            </a:r>
          </a:p>
        </p:txBody>
      </p:sp>
      <p:pic>
        <p:nvPicPr>
          <p:cNvPr id="7" name="Picture 6"/>
          <p:cNvPicPr/>
          <p:nvPr/>
        </p:nvPicPr>
        <p:blipFill>
          <a:blip r:embed="rId2">
            <a:extLst>
              <a:ext uri="{28A0092B-C50C-407E-A947-70E740481C1C}">
                <a14:useLocalDpi xmlns:a14="http://schemas.microsoft.com/office/drawing/2010/main"/>
              </a:ext>
            </a:extLst>
          </a:blip>
          <a:stretch>
            <a:fillRect/>
          </a:stretch>
        </p:blipFill>
        <p:spPr>
          <a:xfrm>
            <a:off x="1619672" y="1214342"/>
            <a:ext cx="2448272" cy="1836204"/>
          </a:xfrm>
          <a:prstGeom prst="rect">
            <a:avLst/>
          </a:prstGeom>
        </p:spPr>
      </p:pic>
      <p:sp>
        <p:nvSpPr>
          <p:cNvPr id="8" name="TextBox 7"/>
          <p:cNvSpPr txBox="1"/>
          <p:nvPr/>
        </p:nvSpPr>
        <p:spPr>
          <a:xfrm>
            <a:off x="971600" y="3291830"/>
            <a:ext cx="7200800" cy="830997"/>
          </a:xfrm>
          <a:prstGeom prst="rect">
            <a:avLst/>
          </a:prstGeom>
          <a:noFill/>
        </p:spPr>
        <p:txBody>
          <a:bodyPr wrap="square" rtlCol="0">
            <a:spAutoFit/>
          </a:bodyPr>
          <a:lstStyle/>
          <a:p>
            <a:pPr marL="342900" lvl="0" indent="-342900">
              <a:buFont typeface="+mj-lt"/>
              <a:buAutoNum type="arabicPeriod"/>
            </a:pPr>
            <a:r>
              <a:rPr lang="en-AU" sz="1600" dirty="0"/>
              <a:t>Re-reading the same text repeatedly to develop fluency and expression.</a:t>
            </a:r>
          </a:p>
          <a:p>
            <a:pPr marL="342900" lvl="0" indent="-342900">
              <a:buFont typeface="+mj-lt"/>
              <a:buAutoNum type="arabicPeriod"/>
            </a:pPr>
            <a:r>
              <a:rPr lang="en-AU" sz="1600" dirty="0"/>
              <a:t>Re-reading specific chunks of a text to promote or clarify understanding of the content.</a:t>
            </a:r>
          </a:p>
        </p:txBody>
      </p:sp>
    </p:spTree>
    <p:extLst>
      <p:ext uri="{BB962C8B-B14F-4D97-AF65-F5344CB8AC3E}">
        <p14:creationId xmlns:p14="http://schemas.microsoft.com/office/powerpoint/2010/main" val="670388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1331578"/>
          </a:xfrm>
        </p:spPr>
        <p:txBody>
          <a:bodyPr>
            <a:noAutofit/>
          </a:bodyPr>
          <a:lstStyle/>
          <a:p>
            <a:pPr marL="0" indent="0">
              <a:buNone/>
            </a:pPr>
            <a:r>
              <a:rPr lang="en-US" sz="1600" dirty="0" err="1"/>
              <a:t>Ziptales</a:t>
            </a:r>
            <a:r>
              <a:rPr lang="en-US" sz="1600" dirty="0"/>
              <a:t> offers two webinars specifically targeting this area. They are:</a:t>
            </a:r>
          </a:p>
          <a:p>
            <a:pPr marL="0" indent="0">
              <a:buNone/>
            </a:pPr>
            <a:endParaRPr lang="en-US" sz="1600" dirty="0"/>
          </a:p>
          <a:p>
            <a:pPr marL="0" indent="0">
              <a:buNone/>
            </a:pPr>
            <a:r>
              <a:rPr lang="en-US" sz="1600" dirty="0"/>
              <a:t>	</a:t>
            </a:r>
            <a:r>
              <a:rPr lang="en-US" sz="1600" b="1" dirty="0"/>
              <a:t>Building Inferential Comprehension Skills (Years 3 – 6)</a:t>
            </a:r>
            <a:endParaRPr lang="en-AU" sz="1600" dirty="0"/>
          </a:p>
          <a:p>
            <a:pPr marL="0" indent="0">
              <a:buNone/>
            </a:pPr>
            <a:r>
              <a:rPr lang="en-US" sz="1600" b="1" dirty="0"/>
              <a:t>	Exploring Subtext (Years 5 &amp; 6)</a:t>
            </a:r>
            <a:endParaRPr lang="en-US" sz="1600" dirty="0"/>
          </a:p>
        </p:txBody>
      </p:sp>
      <p:sp>
        <p:nvSpPr>
          <p:cNvPr id="6" name="TextBox 5"/>
          <p:cNvSpPr txBox="1"/>
          <p:nvPr/>
        </p:nvSpPr>
        <p:spPr>
          <a:xfrm>
            <a:off x="971600" y="4011910"/>
            <a:ext cx="7200800" cy="584775"/>
          </a:xfrm>
          <a:prstGeom prst="rect">
            <a:avLst/>
          </a:prstGeom>
          <a:noFill/>
        </p:spPr>
        <p:txBody>
          <a:bodyPr wrap="square" rtlCol="0">
            <a:spAutoFit/>
          </a:bodyPr>
          <a:lstStyle/>
          <a:p>
            <a:r>
              <a:rPr lang="en-US" sz="1600" dirty="0"/>
              <a:t>These webinars can be located via the </a:t>
            </a:r>
            <a:r>
              <a:rPr lang="en-AU" sz="1600" b="1" dirty="0"/>
              <a:t>Webinars</a:t>
            </a:r>
            <a:r>
              <a:rPr lang="en-AU" sz="1600" dirty="0"/>
              <a:t> link in the </a:t>
            </a:r>
            <a:r>
              <a:rPr lang="en-AU" sz="1600" b="1" dirty="0"/>
              <a:t>Staffroom</a:t>
            </a:r>
            <a:r>
              <a:rPr lang="en-AU" sz="1600" dirty="0"/>
              <a:t> section of the </a:t>
            </a:r>
            <a:r>
              <a:rPr lang="en-AU" sz="1600" b="1" dirty="0"/>
              <a:t>Teacher Dashboard. </a:t>
            </a:r>
            <a:endParaRPr lang="en-AU"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56804" y="1967689"/>
            <a:ext cx="3030392" cy="1923678"/>
          </a:xfrm>
          <a:prstGeom prst="rect">
            <a:avLst/>
          </a:prstGeom>
        </p:spPr>
      </p:pic>
    </p:spTree>
    <p:extLst>
      <p:ext uri="{BB962C8B-B14F-4D97-AF65-F5344CB8AC3E}">
        <p14:creationId xmlns:p14="http://schemas.microsoft.com/office/powerpoint/2010/main" val="4321941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45648"/>
            <a:ext cx="7200800" cy="2031325"/>
          </a:xfrm>
          <a:prstGeom prst="rect">
            <a:avLst/>
          </a:prstGeom>
          <a:noFill/>
        </p:spPr>
        <p:txBody>
          <a:bodyPr wrap="square" rtlCol="0">
            <a:spAutoFit/>
          </a:bodyPr>
          <a:lstStyle/>
          <a:p>
            <a:r>
              <a:rPr lang="en-AU" sz="1400" b="1" dirty="0"/>
              <a:t>Activities:</a:t>
            </a:r>
            <a:r>
              <a:rPr lang="en-AU" sz="1400" i="1" dirty="0"/>
              <a:t> Re-reading a text repeatedly</a:t>
            </a:r>
            <a:endParaRPr lang="en-AU" sz="1400" dirty="0"/>
          </a:p>
          <a:p>
            <a:r>
              <a:rPr lang="en-AU" sz="1400" b="1" dirty="0"/>
              <a:t> </a:t>
            </a:r>
            <a:endParaRPr lang="en-AU" sz="1400" dirty="0"/>
          </a:p>
          <a:p>
            <a:pPr marL="285750" lvl="0" indent="-285750">
              <a:buFont typeface="Arial" panose="020B0604020202020204" pitchFamily="34" charset="0"/>
              <a:buChar char="•"/>
            </a:pPr>
            <a:r>
              <a:rPr lang="en-AU" sz="1400" dirty="0"/>
              <a:t>Provide opportunities for students to re-read a </a:t>
            </a:r>
            <a:r>
              <a:rPr lang="en-AU" sz="1400" b="1" dirty="0"/>
              <a:t>Rhyme Time</a:t>
            </a:r>
            <a:r>
              <a:rPr lang="en-AU" sz="1400" dirty="0"/>
              <a:t> poem to present to an audience using the </a:t>
            </a:r>
            <a:r>
              <a:rPr lang="en-AU" sz="1400" b="1" dirty="0"/>
              <a:t>Teacher Strategies</a:t>
            </a:r>
            <a:r>
              <a:rPr lang="en-AU" sz="1400" dirty="0"/>
              <a:t> for the </a:t>
            </a:r>
            <a:r>
              <a:rPr lang="en-AU" sz="1400" i="1" dirty="0" err="1"/>
              <a:t>The</a:t>
            </a:r>
            <a:r>
              <a:rPr lang="en-AU" sz="1400" i="1" dirty="0"/>
              <a:t> Owl and the Pussycat, </a:t>
            </a:r>
            <a:r>
              <a:rPr lang="en-AU" sz="1400" i="1" dirty="0" err="1"/>
              <a:t>Wynken</a:t>
            </a:r>
            <a:r>
              <a:rPr lang="en-AU" sz="1400" i="1" dirty="0"/>
              <a:t>, </a:t>
            </a:r>
            <a:r>
              <a:rPr lang="en-AU" sz="1400" i="1" dirty="0" err="1"/>
              <a:t>Blynken</a:t>
            </a:r>
            <a:r>
              <a:rPr lang="en-AU" sz="1400" i="1" dirty="0"/>
              <a:t> and Nod </a:t>
            </a:r>
            <a:r>
              <a:rPr lang="en-AU" sz="1400" dirty="0"/>
              <a:t>and</a:t>
            </a:r>
            <a:r>
              <a:rPr lang="en-AU" sz="1400" i="1" dirty="0"/>
              <a:t> The Pied Piper of Hamelin</a:t>
            </a:r>
            <a:r>
              <a:rPr lang="en-AU" sz="1400" dirty="0"/>
              <a:t>.</a:t>
            </a:r>
          </a:p>
          <a:p>
            <a:endParaRPr lang="en-AU" sz="1400" dirty="0"/>
          </a:p>
          <a:p>
            <a:pPr marL="285750" lvl="0" indent="-285750">
              <a:buFont typeface="Arial" panose="020B0604020202020204" pitchFamily="34" charset="0"/>
              <a:buChar char="•"/>
            </a:pPr>
            <a:r>
              <a:rPr lang="en-AU" sz="1400" dirty="0"/>
              <a:t>Use texts that promote re-reading opportunities such as the </a:t>
            </a:r>
            <a:r>
              <a:rPr lang="en-AU" sz="1400" i="1" dirty="0"/>
              <a:t>Choose Your Own Adventure</a:t>
            </a:r>
            <a:r>
              <a:rPr lang="en-AU" sz="1400" dirty="0"/>
              <a:t> stories where the story format requires the reader to restart the story once a particular plot sequence has ended.</a:t>
            </a:r>
          </a:p>
        </p:txBody>
      </p:sp>
      <p:sp>
        <p:nvSpPr>
          <p:cNvPr id="3" name="TextBox 2"/>
          <p:cNvSpPr txBox="1"/>
          <p:nvPr/>
        </p:nvSpPr>
        <p:spPr>
          <a:xfrm>
            <a:off x="971600" y="2715766"/>
            <a:ext cx="4320480" cy="1815882"/>
          </a:xfrm>
          <a:prstGeom prst="rect">
            <a:avLst/>
          </a:prstGeom>
          <a:noFill/>
        </p:spPr>
        <p:txBody>
          <a:bodyPr wrap="square" rtlCol="0">
            <a:spAutoFit/>
          </a:bodyPr>
          <a:lstStyle/>
          <a:p>
            <a:pPr marL="285750" lvl="0" indent="-285750">
              <a:buFont typeface="Arial" panose="020B0604020202020204" pitchFamily="34" charset="0"/>
              <a:buChar char="•"/>
            </a:pPr>
            <a:r>
              <a:rPr lang="en-AU" sz="1400" dirty="0"/>
              <a:t>Use guided reading group activities for students to practise re-reading. Students read a </a:t>
            </a:r>
            <a:r>
              <a:rPr lang="en-AU" sz="1400" b="1" dirty="0"/>
              <a:t>Reading Library</a:t>
            </a:r>
            <a:r>
              <a:rPr lang="en-AU" sz="1400" dirty="0"/>
              <a:t> or </a:t>
            </a:r>
            <a:r>
              <a:rPr lang="en-AU" sz="1400" b="1" dirty="0"/>
              <a:t>Advanced Library</a:t>
            </a:r>
            <a:r>
              <a:rPr lang="en-AU" sz="1400" dirty="0"/>
              <a:t> genre story appropriate to their reading ability using </a:t>
            </a:r>
            <a:r>
              <a:rPr lang="en-AU" sz="1400" b="1" dirty="0"/>
              <a:t>Reading Engine</a:t>
            </a:r>
            <a:r>
              <a:rPr lang="en-AU" sz="1400" dirty="0"/>
              <a:t> results. Ask each student to take turns reading the same page(s) aloud over 3-4 separate reading sessions using the associated worksheets for that story as follow up activities afterwards.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58891" y="2565940"/>
            <a:ext cx="2885517" cy="1923678"/>
          </a:xfrm>
          <a:prstGeom prst="rect">
            <a:avLst/>
          </a:prstGeom>
        </p:spPr>
      </p:pic>
    </p:spTree>
    <p:extLst>
      <p:ext uri="{BB962C8B-B14F-4D97-AF65-F5344CB8AC3E}">
        <p14:creationId xmlns:p14="http://schemas.microsoft.com/office/powerpoint/2010/main" val="3180736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601107"/>
            <a:ext cx="7200800" cy="3554819"/>
          </a:xfrm>
          <a:prstGeom prst="rect">
            <a:avLst/>
          </a:prstGeom>
          <a:noFill/>
        </p:spPr>
        <p:txBody>
          <a:bodyPr wrap="square" rtlCol="0">
            <a:spAutoFit/>
          </a:bodyPr>
          <a:lstStyle/>
          <a:p>
            <a:r>
              <a:rPr lang="en-AU" sz="1500" b="1" dirty="0"/>
              <a:t>Activities:</a:t>
            </a:r>
            <a:r>
              <a:rPr lang="en-AU" sz="1500" i="1" dirty="0"/>
              <a:t> Re-reading for meaning</a:t>
            </a:r>
            <a:endParaRPr lang="en-AU" sz="1500" dirty="0"/>
          </a:p>
          <a:p>
            <a:r>
              <a:rPr lang="en-AU" sz="1500" b="1" dirty="0"/>
              <a:t> </a:t>
            </a:r>
            <a:endParaRPr lang="en-AU" sz="1500" dirty="0"/>
          </a:p>
          <a:p>
            <a:pPr marL="285750" lvl="0" indent="-285750">
              <a:buFont typeface="Arial" panose="020B0604020202020204" pitchFamily="34" charset="0"/>
              <a:buChar char="•"/>
            </a:pPr>
            <a:r>
              <a:rPr lang="en-AU" sz="1500" dirty="0"/>
              <a:t>When introducing the </a:t>
            </a:r>
            <a:r>
              <a:rPr lang="en-AU" sz="1500" b="1" dirty="0"/>
              <a:t>Reading Engine</a:t>
            </a:r>
            <a:r>
              <a:rPr lang="en-AU" sz="1500" dirty="0"/>
              <a:t> to students, promote the re-reading for meaning strategy by demonstrating the sidebar feature that enables them to scroll up and down the page to re-read sections of the story to help them answer the multiple choice questions.</a:t>
            </a:r>
          </a:p>
          <a:p>
            <a:endParaRPr lang="en-AU" sz="1500" dirty="0"/>
          </a:p>
          <a:p>
            <a:pPr marL="285750" lvl="0" indent="-285750">
              <a:buFont typeface="Arial" panose="020B0604020202020204" pitchFamily="34" charset="0"/>
              <a:buChar char="•"/>
            </a:pPr>
            <a:r>
              <a:rPr lang="en-AU" sz="1500" dirty="0"/>
              <a:t>Use the </a:t>
            </a:r>
            <a:r>
              <a:rPr lang="en-AU" sz="1500" i="1" dirty="0"/>
              <a:t>Multiple Choice</a:t>
            </a:r>
            <a:r>
              <a:rPr lang="en-AU" sz="1500" dirty="0"/>
              <a:t> questions at the end of the </a:t>
            </a:r>
            <a:r>
              <a:rPr lang="en-AU" sz="1500" b="1" dirty="0"/>
              <a:t>Reading Library</a:t>
            </a:r>
            <a:r>
              <a:rPr lang="en-AU" sz="1500" dirty="0"/>
              <a:t> and </a:t>
            </a:r>
            <a:r>
              <a:rPr lang="en-AU" sz="1500" b="1" dirty="0"/>
              <a:t>Advanced Library</a:t>
            </a:r>
            <a:r>
              <a:rPr lang="en-AU" sz="1500" dirty="0"/>
              <a:t> genre stories to encourage students to use the re-reading for meaning strategy. Once they have answered five questions, they can select the ‘</a:t>
            </a:r>
            <a:r>
              <a:rPr lang="en-AU" sz="1500" i="1" dirty="0"/>
              <a:t>Back to Story</a:t>
            </a:r>
            <a:r>
              <a:rPr lang="en-AU" sz="1500" dirty="0"/>
              <a:t>’ link to locate the parts of the story to rectify any errors and improve their score.</a:t>
            </a:r>
          </a:p>
          <a:p>
            <a:endParaRPr lang="en-AU" sz="1500" dirty="0"/>
          </a:p>
          <a:p>
            <a:pPr marL="285750" indent="-285750">
              <a:buFont typeface="Arial" panose="020B0604020202020204" pitchFamily="34" charset="0"/>
              <a:buChar char="•"/>
            </a:pPr>
            <a:r>
              <a:rPr lang="en-AU" sz="1500" dirty="0"/>
              <a:t>Students use the re-reading for meaning strategy to assist them with completing the sequencing activities from selected </a:t>
            </a:r>
            <a:r>
              <a:rPr lang="en-AU" sz="1500" b="1" dirty="0"/>
              <a:t>Reading Library</a:t>
            </a:r>
            <a:r>
              <a:rPr lang="en-AU" sz="1500" dirty="0"/>
              <a:t> </a:t>
            </a:r>
            <a:r>
              <a:rPr lang="en-AU" sz="1500" i="1" dirty="0"/>
              <a:t>Learning Support Worksheet</a:t>
            </a:r>
            <a:r>
              <a:rPr lang="en-AU" sz="1500" dirty="0"/>
              <a:t>s e.g. </a:t>
            </a:r>
            <a:r>
              <a:rPr lang="en-AU" sz="1500" i="1" dirty="0"/>
              <a:t>Dr Wow</a:t>
            </a:r>
            <a:r>
              <a:rPr lang="en-AU" sz="1500" dirty="0"/>
              <a:t> (</a:t>
            </a:r>
            <a:r>
              <a:rPr lang="en-AU" sz="1500" b="1" dirty="0"/>
              <a:t>Adventure</a:t>
            </a:r>
            <a:r>
              <a:rPr lang="en-AU" sz="1500" dirty="0"/>
              <a:t>), </a:t>
            </a:r>
            <a:r>
              <a:rPr lang="en-AU" sz="1500" i="1" dirty="0"/>
              <a:t>The Wizard’s Staff</a:t>
            </a:r>
            <a:r>
              <a:rPr lang="en-AU" sz="1500" dirty="0"/>
              <a:t> (</a:t>
            </a:r>
            <a:r>
              <a:rPr lang="en-AU" sz="1500" b="1" dirty="0"/>
              <a:t>Fantasy</a:t>
            </a:r>
            <a:r>
              <a:rPr lang="en-AU" sz="1500" dirty="0"/>
              <a:t>) and </a:t>
            </a:r>
            <a:r>
              <a:rPr lang="en-AU" sz="1500" i="1" dirty="0"/>
              <a:t>Capsize</a:t>
            </a:r>
            <a:r>
              <a:rPr lang="en-AU" sz="1500" dirty="0"/>
              <a:t>! (</a:t>
            </a:r>
            <a:r>
              <a:rPr lang="en-AU" sz="1500" b="1" dirty="0"/>
              <a:t>True Tales</a:t>
            </a:r>
            <a:r>
              <a:rPr lang="en-AU" sz="1500" dirty="0"/>
              <a:t>).</a:t>
            </a:r>
          </a:p>
        </p:txBody>
      </p:sp>
    </p:spTree>
    <p:extLst>
      <p:ext uri="{BB962C8B-B14F-4D97-AF65-F5344CB8AC3E}">
        <p14:creationId xmlns:p14="http://schemas.microsoft.com/office/powerpoint/2010/main" val="2421714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601107"/>
            <a:ext cx="7200800" cy="2062103"/>
          </a:xfrm>
          <a:prstGeom prst="rect">
            <a:avLst/>
          </a:prstGeom>
          <a:noFill/>
        </p:spPr>
        <p:txBody>
          <a:bodyPr wrap="square" rtlCol="0">
            <a:spAutoFit/>
          </a:bodyPr>
          <a:lstStyle/>
          <a:p>
            <a:pPr marL="285750" lvl="0" indent="-285750">
              <a:buFont typeface="Arial" panose="020B0604020202020204" pitchFamily="34" charset="0"/>
              <a:buChar char="•"/>
            </a:pPr>
            <a:r>
              <a:rPr lang="en-AU" sz="1600" dirty="0"/>
              <a:t>Choose an </a:t>
            </a:r>
            <a:r>
              <a:rPr lang="en-AU" sz="1600" b="1" dirty="0"/>
              <a:t>Advanced Library</a:t>
            </a:r>
            <a:r>
              <a:rPr lang="en-AU" sz="1600" dirty="0"/>
              <a:t> </a:t>
            </a:r>
            <a:r>
              <a:rPr lang="en-AU" sz="1600" i="1" dirty="0"/>
              <a:t>Zip Stage 9</a:t>
            </a:r>
            <a:r>
              <a:rPr lang="en-AU" sz="1600" dirty="0"/>
              <a:t> or </a:t>
            </a:r>
            <a:r>
              <a:rPr lang="en-AU" sz="1600" i="1" dirty="0"/>
              <a:t>10</a:t>
            </a:r>
            <a:r>
              <a:rPr lang="en-AU" sz="1600" dirty="0"/>
              <a:t> text (</a:t>
            </a:r>
            <a:r>
              <a:rPr lang="en-AU" sz="1600" dirty="0" err="1"/>
              <a:t>eg</a:t>
            </a:r>
            <a:r>
              <a:rPr lang="en-AU" sz="1600" dirty="0"/>
              <a:t> </a:t>
            </a:r>
            <a:r>
              <a:rPr lang="en-AU" sz="1600" i="1" dirty="0"/>
              <a:t>Body Language, Computer Games</a:t>
            </a:r>
            <a:r>
              <a:rPr lang="en-AU" sz="1600" dirty="0"/>
              <a:t>) and use it as an example of a </a:t>
            </a:r>
            <a:r>
              <a:rPr lang="en-AU" sz="1600" i="1" dirty="0"/>
              <a:t>dense</a:t>
            </a:r>
            <a:r>
              <a:rPr lang="en-AU" sz="1600" dirty="0"/>
              <a:t> text - meaning rich in complex ideas, which requires reading and re-reading the text before completing the associated worksheets.</a:t>
            </a:r>
          </a:p>
          <a:p>
            <a:endParaRPr lang="en-AU" sz="1600" dirty="0"/>
          </a:p>
          <a:p>
            <a:pPr marL="285750" lvl="0" indent="-285750">
              <a:buFont typeface="Arial" panose="020B0604020202020204" pitchFamily="34" charset="0"/>
              <a:buChar char="•"/>
            </a:pPr>
            <a:r>
              <a:rPr lang="en-AU" sz="1600" dirty="0"/>
              <a:t>Promote the use of the re-reading for meaning strategy using the following worksheets for the </a:t>
            </a:r>
            <a:r>
              <a:rPr lang="en-AU" sz="1600" b="1" dirty="0"/>
              <a:t>Children in History</a:t>
            </a:r>
            <a:r>
              <a:rPr lang="en-AU" sz="1600" dirty="0"/>
              <a:t> photo stories – </a:t>
            </a:r>
            <a:r>
              <a:rPr lang="en-AU" sz="1600" i="1" dirty="0"/>
              <a:t>The</a:t>
            </a:r>
            <a:r>
              <a:rPr lang="en-AU" sz="1600" dirty="0"/>
              <a:t> </a:t>
            </a:r>
            <a:r>
              <a:rPr lang="en-AU" sz="1600" i="1" dirty="0"/>
              <a:t>Bell and the Bushrangers</a:t>
            </a:r>
            <a:r>
              <a:rPr lang="en-AU" sz="1600" dirty="0"/>
              <a:t> #1 and </a:t>
            </a:r>
            <a:r>
              <a:rPr lang="en-AU" sz="1600" i="1" dirty="0"/>
              <a:t>The Secret Journey</a:t>
            </a:r>
            <a:r>
              <a:rPr lang="en-AU" sz="1600" dirty="0"/>
              <a:t> #1 &amp; #3.</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22132" y="2715766"/>
            <a:ext cx="2699735" cy="1799823"/>
          </a:xfrm>
          <a:prstGeom prst="rect">
            <a:avLst/>
          </a:prstGeom>
        </p:spPr>
      </p:pic>
    </p:spTree>
    <p:extLst>
      <p:ext uri="{BB962C8B-B14F-4D97-AF65-F5344CB8AC3E}">
        <p14:creationId xmlns:p14="http://schemas.microsoft.com/office/powerpoint/2010/main" val="2187556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611498"/>
          </a:xfrm>
        </p:spPr>
        <p:txBody>
          <a:bodyPr>
            <a:noAutofit/>
          </a:bodyPr>
          <a:lstStyle/>
          <a:p>
            <a:pPr marL="0" indent="0" algn="ctr">
              <a:buNone/>
            </a:pPr>
            <a:r>
              <a:rPr lang="en-AU" dirty="0">
                <a:solidFill>
                  <a:srgbClr val="92D050"/>
                </a:solidFill>
              </a:rPr>
              <a:t>Skimming and Scanning</a:t>
            </a:r>
          </a:p>
        </p:txBody>
      </p:sp>
      <p:sp>
        <p:nvSpPr>
          <p:cNvPr id="8" name="TextBox 7"/>
          <p:cNvSpPr txBox="1"/>
          <p:nvPr/>
        </p:nvSpPr>
        <p:spPr>
          <a:xfrm>
            <a:off x="971600" y="3571151"/>
            <a:ext cx="7200800" cy="584775"/>
          </a:xfrm>
          <a:prstGeom prst="rect">
            <a:avLst/>
          </a:prstGeom>
          <a:noFill/>
        </p:spPr>
        <p:txBody>
          <a:bodyPr wrap="square" rtlCol="0">
            <a:spAutoFit/>
          </a:bodyPr>
          <a:lstStyle/>
          <a:p>
            <a:r>
              <a:rPr lang="en-AU" sz="1600" dirty="0"/>
              <a:t>Skimming and scanning requires readers to move their eyes quickly over a text to pinpoint specific words and phrases.</a:t>
            </a:r>
          </a:p>
        </p:txBody>
      </p:sp>
      <p:pic>
        <p:nvPicPr>
          <p:cNvPr id="6" name="Picture 5"/>
          <p:cNvPicPr/>
          <p:nvPr/>
        </p:nvPicPr>
        <p:blipFill>
          <a:blip r:embed="rId2">
            <a:extLst>
              <a:ext uri="{28A0092B-C50C-407E-A947-70E740481C1C}">
                <a14:useLocalDpi xmlns:a14="http://schemas.microsoft.com/office/drawing/2010/main"/>
              </a:ext>
            </a:extLst>
          </a:blip>
          <a:stretch>
            <a:fillRect/>
          </a:stretch>
        </p:blipFill>
        <p:spPr>
          <a:xfrm>
            <a:off x="3125595" y="1209091"/>
            <a:ext cx="2892810" cy="2310970"/>
          </a:xfrm>
          <a:prstGeom prst="rect">
            <a:avLst/>
          </a:prstGeom>
        </p:spPr>
      </p:pic>
    </p:spTree>
    <p:extLst>
      <p:ext uri="{BB962C8B-B14F-4D97-AF65-F5344CB8AC3E}">
        <p14:creationId xmlns:p14="http://schemas.microsoft.com/office/powerpoint/2010/main" val="26998367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601107"/>
            <a:ext cx="7200800" cy="1815882"/>
          </a:xfrm>
          <a:prstGeom prst="rect">
            <a:avLst/>
          </a:prstGeom>
          <a:noFill/>
        </p:spPr>
        <p:txBody>
          <a:bodyPr wrap="square" rtlCol="0">
            <a:spAutoFit/>
          </a:bodyPr>
          <a:lstStyle/>
          <a:p>
            <a:r>
              <a:rPr lang="en-AU" sz="1600" b="1" i="1" dirty="0"/>
              <a:t>Skimming</a:t>
            </a:r>
            <a:r>
              <a:rPr lang="en-AU" sz="1600" dirty="0"/>
              <a:t> is a strategy used to gain a general idea of the structure and content of a text such as finding main ideas in information texts and determining if a text is suitable for research needs. </a:t>
            </a:r>
          </a:p>
          <a:p>
            <a:r>
              <a:rPr lang="en-AU" sz="1600" dirty="0"/>
              <a:t> </a:t>
            </a:r>
          </a:p>
          <a:p>
            <a:r>
              <a:rPr lang="en-AU" sz="1600" b="1" i="1" dirty="0"/>
              <a:t>Scanning</a:t>
            </a:r>
            <a:r>
              <a:rPr lang="en-AU" sz="1600" dirty="0"/>
              <a:t> involves identifying more specific details within a text to confirm understandings about the content of the text. Note taking and paraphrasing are often used to assist with this process.</a:t>
            </a:r>
          </a:p>
        </p:txBody>
      </p:sp>
      <p:pic>
        <p:nvPicPr>
          <p:cNvPr id="4" name="Picture 3" descr="C:\Users\officeworks ballarat\Desktop\School pics\ZipTales -4.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3033340" y="2499742"/>
            <a:ext cx="3077319" cy="2054289"/>
          </a:xfrm>
          <a:prstGeom prst="rect">
            <a:avLst/>
          </a:prstGeom>
          <a:noFill/>
          <a:ln>
            <a:noFill/>
          </a:ln>
        </p:spPr>
      </p:pic>
    </p:spTree>
    <p:extLst>
      <p:ext uri="{BB962C8B-B14F-4D97-AF65-F5344CB8AC3E}">
        <p14:creationId xmlns:p14="http://schemas.microsoft.com/office/powerpoint/2010/main" val="3063918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46809"/>
            <a:ext cx="7200800" cy="4124206"/>
          </a:xfrm>
          <a:prstGeom prst="rect">
            <a:avLst/>
          </a:prstGeom>
          <a:noFill/>
        </p:spPr>
        <p:txBody>
          <a:bodyPr wrap="square" rtlCol="0">
            <a:spAutoFit/>
          </a:bodyPr>
          <a:lstStyle/>
          <a:p>
            <a:r>
              <a:rPr lang="en-AU" sz="1400" b="1" dirty="0"/>
              <a:t>Activities: </a:t>
            </a:r>
            <a:endParaRPr lang="en-AU" sz="800" dirty="0"/>
          </a:p>
          <a:p>
            <a:r>
              <a:rPr lang="en-AU" sz="800" b="1" dirty="0"/>
              <a:t> </a:t>
            </a:r>
            <a:endParaRPr lang="en-AU" sz="800" dirty="0"/>
          </a:p>
          <a:p>
            <a:pPr marL="285750" lvl="0" indent="-285750">
              <a:buFont typeface="Arial" panose="020B0604020202020204" pitchFamily="34" charset="0"/>
              <a:buChar char="•"/>
            </a:pPr>
            <a:r>
              <a:rPr lang="en-AU" sz="1400" dirty="0"/>
              <a:t>Use the </a:t>
            </a:r>
            <a:r>
              <a:rPr lang="en-AU" sz="1400" b="1" dirty="0"/>
              <a:t>Skill Builder</a:t>
            </a:r>
            <a:r>
              <a:rPr lang="en-AU" sz="1400" dirty="0"/>
              <a:t>s or </a:t>
            </a:r>
            <a:r>
              <a:rPr lang="en-AU" sz="1400" b="1" dirty="0"/>
              <a:t>Write Time</a:t>
            </a:r>
            <a:r>
              <a:rPr lang="en-AU" sz="1400" dirty="0"/>
              <a:t> information modules. Use the following questions to explain how skimming over the words gives us idea about what information is contained in the text: </a:t>
            </a:r>
          </a:p>
          <a:p>
            <a:pPr marL="742950" lvl="1" indent="-285750">
              <a:buFont typeface="Arial" panose="020B0604020202020204" pitchFamily="34" charset="0"/>
              <a:buChar char="•"/>
            </a:pPr>
            <a:r>
              <a:rPr lang="en-AU" sz="1400" i="1" dirty="0"/>
              <a:t>What type of text is this?</a:t>
            </a:r>
            <a:endParaRPr lang="en-AU" sz="1400" dirty="0"/>
          </a:p>
          <a:p>
            <a:pPr marL="742950" lvl="1" indent="-285750">
              <a:buFont typeface="Arial" panose="020B0604020202020204" pitchFamily="34" charset="0"/>
              <a:buChar char="•"/>
            </a:pPr>
            <a:r>
              <a:rPr lang="en-AU" sz="1400" i="1" dirty="0"/>
              <a:t>Why would someone read or view this text? </a:t>
            </a:r>
            <a:endParaRPr lang="en-AU" sz="1400" dirty="0"/>
          </a:p>
          <a:p>
            <a:pPr marL="742950" lvl="1" indent="-285750">
              <a:buFont typeface="Arial" panose="020B0604020202020204" pitchFamily="34" charset="0"/>
              <a:buChar char="•"/>
            </a:pPr>
            <a:r>
              <a:rPr lang="en-AU" sz="1400" i="1" dirty="0"/>
              <a:t>What kind of information would be found in this text? </a:t>
            </a:r>
            <a:endParaRPr lang="en-AU" sz="800" dirty="0"/>
          </a:p>
          <a:p>
            <a:endParaRPr lang="en-AU" sz="800" dirty="0"/>
          </a:p>
          <a:p>
            <a:pPr marL="285750" lvl="0" indent="-285750">
              <a:buFont typeface="Arial" panose="020B0604020202020204" pitchFamily="34" charset="0"/>
              <a:buChar char="•"/>
            </a:pPr>
            <a:r>
              <a:rPr lang="en-AU" sz="1400" dirty="0"/>
              <a:t>Students read or view a selected </a:t>
            </a:r>
            <a:r>
              <a:rPr lang="en-AU" sz="1400" b="1" dirty="0"/>
              <a:t>Skill Builders</a:t>
            </a:r>
            <a:r>
              <a:rPr lang="en-AU" sz="1400" dirty="0"/>
              <a:t> or </a:t>
            </a:r>
            <a:r>
              <a:rPr lang="en-AU" sz="1400" b="1" dirty="0"/>
              <a:t>Write Time</a:t>
            </a:r>
            <a:r>
              <a:rPr lang="en-AU" sz="1400" dirty="0"/>
              <a:t> digital documentary and practise the skimming strategy by formulating specific questions that relate to the information found in the text. For example, questions for the </a:t>
            </a:r>
            <a:r>
              <a:rPr lang="en-AU" sz="1400" i="1" dirty="0"/>
              <a:t>Nouns </a:t>
            </a:r>
            <a:r>
              <a:rPr lang="en-AU" sz="1400" dirty="0"/>
              <a:t>module from the </a:t>
            </a:r>
            <a:r>
              <a:rPr lang="en-AU" sz="1400" b="1" dirty="0"/>
              <a:t>Grammar </a:t>
            </a:r>
            <a:r>
              <a:rPr lang="en-AU" sz="1400" dirty="0"/>
              <a:t>link in</a:t>
            </a:r>
            <a:r>
              <a:rPr lang="en-AU" sz="1400" b="1" dirty="0"/>
              <a:t> Skill Builders</a:t>
            </a:r>
            <a:r>
              <a:rPr lang="en-AU" sz="1400" dirty="0"/>
              <a:t> might be:</a:t>
            </a:r>
          </a:p>
          <a:p>
            <a:pPr marL="742950" lvl="1" indent="-285750">
              <a:buFont typeface="Arial" panose="020B0604020202020204" pitchFamily="34" charset="0"/>
              <a:buChar char="•"/>
            </a:pPr>
            <a:r>
              <a:rPr lang="en-AU" sz="1400" i="1" dirty="0"/>
              <a:t>What are nouns?</a:t>
            </a:r>
            <a:endParaRPr lang="en-AU" sz="1400" dirty="0"/>
          </a:p>
          <a:p>
            <a:pPr marL="742950" lvl="1" indent="-285750">
              <a:buFont typeface="Arial" panose="020B0604020202020204" pitchFamily="34" charset="0"/>
              <a:buChar char="•"/>
            </a:pPr>
            <a:r>
              <a:rPr lang="en-AU" sz="1400" i="1" dirty="0"/>
              <a:t>What are common nouns? Give 5 examples.</a:t>
            </a:r>
            <a:endParaRPr lang="en-AU" sz="1400" dirty="0"/>
          </a:p>
          <a:p>
            <a:pPr marL="742950" lvl="1" indent="-285750">
              <a:buFont typeface="Arial" panose="020B0604020202020204" pitchFamily="34" charset="0"/>
              <a:buChar char="•"/>
            </a:pPr>
            <a:r>
              <a:rPr lang="en-AU" sz="1400" i="1" dirty="0"/>
              <a:t>What are proper nouns? Give 5 examples.</a:t>
            </a:r>
            <a:endParaRPr lang="en-AU" sz="1400" dirty="0"/>
          </a:p>
          <a:p>
            <a:pPr marL="742950" lvl="1" indent="-285750">
              <a:buFont typeface="Arial" panose="020B0604020202020204" pitchFamily="34" charset="0"/>
              <a:buChar char="•"/>
            </a:pPr>
            <a:r>
              <a:rPr lang="en-AU" sz="1400" i="1" dirty="0"/>
              <a:t>What are plural nouns? Give examples of some of the rules for plural nouns. </a:t>
            </a:r>
            <a:endParaRPr lang="en-AU" sz="800" dirty="0"/>
          </a:p>
          <a:p>
            <a:r>
              <a:rPr lang="en-AU" sz="800" i="1" dirty="0"/>
              <a:t> </a:t>
            </a:r>
            <a:endParaRPr lang="en-AU" sz="800" dirty="0"/>
          </a:p>
          <a:p>
            <a:r>
              <a:rPr lang="en-AU" sz="1400" dirty="0"/>
              <a:t>Students then swap their questions with someone who has viewed a different module and tries to answer them using the scanning technique.</a:t>
            </a:r>
          </a:p>
        </p:txBody>
      </p:sp>
    </p:spTree>
    <p:extLst>
      <p:ext uri="{BB962C8B-B14F-4D97-AF65-F5344CB8AC3E}">
        <p14:creationId xmlns:p14="http://schemas.microsoft.com/office/powerpoint/2010/main" val="3314377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551458"/>
            <a:ext cx="7200800" cy="2308324"/>
          </a:xfrm>
          <a:prstGeom prst="rect">
            <a:avLst/>
          </a:prstGeom>
          <a:noFill/>
        </p:spPr>
        <p:txBody>
          <a:bodyPr wrap="square" rtlCol="0">
            <a:spAutoFit/>
          </a:bodyPr>
          <a:lstStyle/>
          <a:p>
            <a:pPr marL="285750" lvl="0" indent="-285750">
              <a:buFont typeface="Arial" panose="020B0604020202020204" pitchFamily="34" charset="0"/>
              <a:buChar char="•"/>
            </a:pPr>
            <a:r>
              <a:rPr lang="en-AU" sz="1600" dirty="0"/>
              <a:t>Use the following </a:t>
            </a:r>
            <a:r>
              <a:rPr lang="en-AU" sz="1600" b="1" dirty="0"/>
              <a:t>Specialised English Lessons Reading Modules</a:t>
            </a:r>
            <a:r>
              <a:rPr lang="en-AU" sz="1600" dirty="0"/>
              <a:t> to provide opportunities for students to develop their skimming and scanning skills:</a:t>
            </a:r>
          </a:p>
          <a:p>
            <a:endParaRPr lang="en-AU" sz="1600" dirty="0"/>
          </a:p>
          <a:p>
            <a:pPr marL="742950" lvl="1" indent="-285750">
              <a:buFont typeface="Wingdings" panose="05000000000000000000" pitchFamily="2" charset="2"/>
              <a:buChar char="ü"/>
            </a:pPr>
            <a:r>
              <a:rPr lang="en-AU" sz="1600" i="1" dirty="0"/>
              <a:t>Finding Facts</a:t>
            </a:r>
            <a:r>
              <a:rPr lang="en-AU" sz="1600" dirty="0"/>
              <a:t> and </a:t>
            </a:r>
            <a:r>
              <a:rPr lang="en-AU" sz="1600" i="1" dirty="0"/>
              <a:t>Graphic Organisers</a:t>
            </a:r>
            <a:r>
              <a:rPr lang="en-AU" sz="1600" dirty="0"/>
              <a:t> (</a:t>
            </a:r>
            <a:r>
              <a:rPr lang="en-AU" sz="1600" dirty="0" err="1"/>
              <a:t>Yrs</a:t>
            </a:r>
            <a:r>
              <a:rPr lang="en-AU" sz="1600" dirty="0"/>
              <a:t> 3 &amp; 4) </a:t>
            </a:r>
          </a:p>
          <a:p>
            <a:pPr marL="742950" lvl="1" indent="-285750">
              <a:buFont typeface="Wingdings" panose="05000000000000000000" pitchFamily="2" charset="2"/>
              <a:buChar char="ü"/>
            </a:pPr>
            <a:r>
              <a:rPr lang="en-AU" sz="1600" i="1" dirty="0"/>
              <a:t>Refining Research Skills</a:t>
            </a:r>
            <a:r>
              <a:rPr lang="en-AU" sz="1600" dirty="0"/>
              <a:t> and </a:t>
            </a:r>
            <a:r>
              <a:rPr lang="en-AU" sz="1600" i="1" dirty="0"/>
              <a:t>Mapping Information</a:t>
            </a:r>
            <a:r>
              <a:rPr lang="en-AU" sz="1600" dirty="0"/>
              <a:t> (</a:t>
            </a:r>
            <a:r>
              <a:rPr lang="en-AU" sz="1600" dirty="0" err="1"/>
              <a:t>Yrs</a:t>
            </a:r>
            <a:r>
              <a:rPr lang="en-AU" sz="1600" dirty="0"/>
              <a:t> 5 &amp; 6) </a:t>
            </a:r>
          </a:p>
          <a:p>
            <a:endParaRPr lang="en-AU" sz="1600" dirty="0"/>
          </a:p>
          <a:p>
            <a:pPr marL="285750" lvl="0" indent="-285750">
              <a:buFont typeface="Arial" panose="020B0604020202020204" pitchFamily="34" charset="0"/>
              <a:buChar char="•"/>
            </a:pPr>
            <a:r>
              <a:rPr lang="en-AU" sz="1600" dirty="0"/>
              <a:t>Students working in the same reading group use the scanning technique to separately compose five questions about a focus text they have read. Collate the questions and use them to conduct a trivia quiz.</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65217" y="2931790"/>
            <a:ext cx="3213566" cy="1656184"/>
          </a:xfrm>
          <a:prstGeom prst="rect">
            <a:avLst/>
          </a:prstGeom>
        </p:spPr>
      </p:pic>
    </p:spTree>
    <p:extLst>
      <p:ext uri="{BB962C8B-B14F-4D97-AF65-F5344CB8AC3E}">
        <p14:creationId xmlns:p14="http://schemas.microsoft.com/office/powerpoint/2010/main" val="2603970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68379" y="4083918"/>
            <a:ext cx="5904656" cy="1008112"/>
          </a:xfrm>
        </p:spPr>
        <p:txBody>
          <a:bodyPr>
            <a:noAutofit/>
          </a:bodyPr>
          <a:lstStyle/>
          <a:p>
            <a:pPr marL="0" indent="0">
              <a:buNone/>
            </a:pPr>
            <a:r>
              <a:rPr lang="en-AU" sz="1600" dirty="0"/>
              <a:t>Email: </a:t>
            </a:r>
            <a:r>
              <a:rPr lang="en-AU" sz="1600" u="sng" dirty="0">
                <a:hlinkClick r:id="rId2"/>
              </a:rPr>
              <a:t>support@ziptales.com</a:t>
            </a:r>
            <a:endParaRPr lang="en-US" sz="1600" dirty="0"/>
          </a:p>
          <a:p>
            <a:pPr marL="0" indent="0">
              <a:buNone/>
            </a:pPr>
            <a:r>
              <a:rPr lang="en-AU" sz="1600" dirty="0"/>
              <a:t>Phone: 1800 004 442 (</a:t>
            </a:r>
            <a:r>
              <a:rPr lang="en-AU" sz="1600" dirty="0" err="1"/>
              <a:t>Aus</a:t>
            </a:r>
            <a:r>
              <a:rPr lang="en-AU" sz="1600" dirty="0"/>
              <a:t>)</a:t>
            </a:r>
            <a:r>
              <a:rPr lang="en-US" sz="1600" dirty="0"/>
              <a:t> 	  or	 </a:t>
            </a:r>
            <a:r>
              <a:rPr lang="en-AU" sz="1600" dirty="0"/>
              <a:t>0800 141 480 (NZ)</a:t>
            </a:r>
            <a:endParaRPr lang="en-US" sz="1600" dirty="0"/>
          </a:p>
          <a:p>
            <a:pPr marL="0" indent="0">
              <a:buNone/>
            </a:pPr>
            <a:endParaRPr lang="en-US" sz="1600" dirty="0"/>
          </a:p>
        </p:txBody>
      </p:sp>
      <p:sp>
        <p:nvSpPr>
          <p:cNvPr id="6" name="Content Placeholder 2"/>
          <p:cNvSpPr txBox="1">
            <a:spLocks/>
          </p:cNvSpPr>
          <p:nvPr/>
        </p:nvSpPr>
        <p:spPr>
          <a:xfrm>
            <a:off x="971600" y="520092"/>
            <a:ext cx="7200800" cy="6114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srgbClr val="92D050"/>
                </a:solidFill>
              </a:rPr>
              <a:t>Conclusion</a:t>
            </a:r>
          </a:p>
        </p:txBody>
      </p:sp>
      <p:sp>
        <p:nvSpPr>
          <p:cNvPr id="7" name="TextBox 6"/>
          <p:cNvSpPr txBox="1"/>
          <p:nvPr/>
        </p:nvSpPr>
        <p:spPr>
          <a:xfrm>
            <a:off x="971600" y="1131590"/>
            <a:ext cx="4680520" cy="2585323"/>
          </a:xfrm>
          <a:prstGeom prst="rect">
            <a:avLst/>
          </a:prstGeom>
          <a:noFill/>
        </p:spPr>
        <p:txBody>
          <a:bodyPr wrap="square" rtlCol="0">
            <a:spAutoFit/>
          </a:bodyPr>
          <a:lstStyle/>
          <a:p>
            <a:r>
              <a:rPr lang="en-AU" dirty="0"/>
              <a:t>Equipping young readers with the tools they require to experience success in reading is important.</a:t>
            </a:r>
          </a:p>
          <a:p>
            <a:r>
              <a:rPr lang="en-AU" dirty="0"/>
              <a:t> </a:t>
            </a:r>
          </a:p>
          <a:p>
            <a:r>
              <a:rPr lang="en-AU" dirty="0"/>
              <a:t>Providing opportunities for your students to use and implement the reading strategies presented in this webinar provides a solid foundation for them to develop into independent and effective readers.</a:t>
            </a:r>
          </a:p>
        </p:txBody>
      </p:sp>
      <p:pic>
        <p:nvPicPr>
          <p:cNvPr id="8" name="Picture 7" descr="C:\Users\officeworks ballarat\Desktop\School pics\ZipTales -2.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5684680" y="1294874"/>
            <a:ext cx="2775752" cy="1852940"/>
          </a:xfrm>
          <a:prstGeom prst="rect">
            <a:avLst/>
          </a:prstGeom>
          <a:noFill/>
          <a:ln>
            <a:noFill/>
          </a:ln>
        </p:spPr>
      </p:pic>
    </p:spTree>
    <p:extLst>
      <p:ext uri="{BB962C8B-B14F-4D97-AF65-F5344CB8AC3E}">
        <p14:creationId xmlns:p14="http://schemas.microsoft.com/office/powerpoint/2010/main" val="429924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3851858"/>
          </a:xfrm>
        </p:spPr>
        <p:txBody>
          <a:bodyPr>
            <a:noAutofit/>
          </a:bodyPr>
          <a:lstStyle/>
          <a:p>
            <a:pPr marL="0" indent="0">
              <a:buNone/>
            </a:pPr>
            <a:r>
              <a:rPr lang="en-AU" dirty="0">
                <a:solidFill>
                  <a:srgbClr val="92D050"/>
                </a:solidFill>
                <a:latin typeface="+mj-lt"/>
              </a:rPr>
              <a:t>Curriculum Links for Reading Strategies:</a:t>
            </a:r>
          </a:p>
          <a:p>
            <a:pPr marL="0" indent="0">
              <a:buNone/>
            </a:pPr>
            <a:r>
              <a:rPr lang="en-AU" sz="1600" dirty="0"/>
              <a:t> </a:t>
            </a:r>
          </a:p>
          <a:p>
            <a:pPr marL="0" indent="0">
              <a:buNone/>
            </a:pPr>
            <a:r>
              <a:rPr lang="en-AU" sz="1600" dirty="0"/>
              <a:t>The Australian Curriculum</a:t>
            </a:r>
            <a:r>
              <a:rPr lang="en-US" sz="1600" dirty="0"/>
              <a:t>:</a:t>
            </a:r>
            <a:endParaRPr lang="en-AU" sz="1600" dirty="0"/>
          </a:p>
          <a:p>
            <a:pPr marL="0" indent="0">
              <a:buNone/>
            </a:pPr>
            <a:r>
              <a:rPr lang="en-US" sz="1600" dirty="0"/>
              <a:t> </a:t>
            </a:r>
            <a:endParaRPr lang="en-AU" sz="1600" dirty="0"/>
          </a:p>
          <a:p>
            <a:r>
              <a:rPr lang="en-US" sz="1600" i="1" dirty="0"/>
              <a:t>Read different types of texts by combining contextual, semantic, grammatical and phonic knowledge, using and applying text processing strategies, for example,  monitoring meaning, cross checking, predicting and confirming, rereading, reading on, self-correcting, reviewing, skimming and scanning</a:t>
            </a:r>
            <a:endParaRPr lang="en-AU" sz="1600" dirty="0"/>
          </a:p>
          <a:p>
            <a:pPr marL="0" indent="0">
              <a:buNone/>
            </a:pPr>
            <a:r>
              <a:rPr lang="en-AU" sz="1600" dirty="0"/>
              <a:t> </a:t>
            </a:r>
          </a:p>
          <a:p>
            <a:pPr marL="0" indent="0" algn="r">
              <a:buNone/>
            </a:pPr>
            <a:r>
              <a:rPr lang="en-AU" sz="1600" dirty="0"/>
              <a:t>(Literacy Strand: </a:t>
            </a:r>
            <a:r>
              <a:rPr lang="en-AU" sz="1600" i="1" dirty="0"/>
              <a:t>Interpreting, Analysing, Evaluating</a:t>
            </a:r>
            <a:r>
              <a:rPr lang="en-AU" sz="1600" dirty="0"/>
              <a:t>)</a:t>
            </a:r>
            <a:endParaRPr lang="en-US" sz="1600" dirty="0"/>
          </a:p>
        </p:txBody>
      </p:sp>
    </p:spTree>
    <p:extLst>
      <p:ext uri="{BB962C8B-B14F-4D97-AF65-F5344CB8AC3E}">
        <p14:creationId xmlns:p14="http://schemas.microsoft.com/office/powerpoint/2010/main" val="1043721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4067882"/>
          </a:xfrm>
        </p:spPr>
        <p:txBody>
          <a:bodyPr>
            <a:noAutofit/>
          </a:bodyPr>
          <a:lstStyle/>
          <a:p>
            <a:pPr marL="0" indent="0">
              <a:buNone/>
            </a:pPr>
            <a:r>
              <a:rPr lang="en-AU" sz="1600" dirty="0"/>
              <a:t>The New Zealand Curriculum:</a:t>
            </a:r>
          </a:p>
          <a:p>
            <a:pPr marL="0" indent="0">
              <a:spcBef>
                <a:spcPts val="0"/>
              </a:spcBef>
              <a:buNone/>
            </a:pPr>
            <a:r>
              <a:rPr lang="en-AU" sz="1600" dirty="0"/>
              <a:t> </a:t>
            </a:r>
          </a:p>
          <a:p>
            <a:r>
              <a:rPr lang="en-US" sz="1600" i="1" dirty="0"/>
              <a:t>select, use and integrate sources of information (meaning, structure, visual and </a:t>
            </a:r>
            <a:r>
              <a:rPr lang="en-US" sz="1600" i="1" dirty="0" err="1"/>
              <a:t>grapho</a:t>
            </a:r>
            <a:r>
              <a:rPr lang="en-US" sz="1600" i="1" dirty="0"/>
              <a:t>-phonic information) to make sense of increasingly varied and complex texts;</a:t>
            </a:r>
            <a:endParaRPr lang="en-AU" sz="1600" dirty="0"/>
          </a:p>
          <a:p>
            <a:r>
              <a:rPr lang="en-US" sz="1600" i="1" dirty="0"/>
              <a:t>use an increasing knowledge of letter clusters, affixes, roots, and compound words to confirm predictions;</a:t>
            </a:r>
            <a:endParaRPr lang="en-AU" sz="1600" dirty="0"/>
          </a:p>
          <a:p>
            <a:pPr marL="0" indent="0">
              <a:buNone/>
            </a:pPr>
            <a:r>
              <a:rPr lang="en-AU" sz="1600" dirty="0"/>
              <a:t> </a:t>
            </a:r>
          </a:p>
          <a:p>
            <a:pPr marL="0" indent="0">
              <a:buNone/>
            </a:pPr>
            <a:r>
              <a:rPr lang="en-AU" sz="1600" dirty="0"/>
              <a:t>             (Listening, Reading, Viewing:</a:t>
            </a:r>
          </a:p>
          <a:p>
            <a:pPr marL="0" indent="0">
              <a:buNone/>
            </a:pPr>
            <a:r>
              <a:rPr lang="en-AU" sz="1600" i="1" dirty="0"/>
              <a:t>             Processes and Strategies</a:t>
            </a:r>
            <a:r>
              <a:rPr lang="en-AU" sz="1600" dirty="0"/>
              <a:t> and</a:t>
            </a:r>
          </a:p>
          <a:p>
            <a:pPr marL="0" indent="0">
              <a:buNone/>
            </a:pPr>
            <a:r>
              <a:rPr lang="en-AU" sz="1600" i="1" dirty="0"/>
              <a:t>             Language Features</a:t>
            </a:r>
            <a:r>
              <a:rPr lang="en-AU" sz="1600" dirty="0"/>
              <a:t>)</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0" y="2355726"/>
            <a:ext cx="3600400" cy="2285516"/>
          </a:xfrm>
          <a:prstGeom prst="rect">
            <a:avLst/>
          </a:prstGeom>
        </p:spPr>
      </p:pic>
    </p:spTree>
    <p:extLst>
      <p:ext uri="{BB962C8B-B14F-4D97-AF65-F5344CB8AC3E}">
        <p14:creationId xmlns:p14="http://schemas.microsoft.com/office/powerpoint/2010/main" val="2450963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483518"/>
            <a:ext cx="7200800" cy="611498"/>
          </a:xfrm>
        </p:spPr>
        <p:txBody>
          <a:bodyPr>
            <a:noAutofit/>
          </a:bodyPr>
          <a:lstStyle/>
          <a:p>
            <a:pPr marL="0" indent="0">
              <a:buNone/>
            </a:pPr>
            <a:r>
              <a:rPr lang="en-AU" sz="1600" dirty="0" err="1"/>
              <a:t>Ziptales</a:t>
            </a:r>
            <a:r>
              <a:rPr lang="en-AU" sz="1600" dirty="0"/>
              <a:t> has recently added a Reading Engine feature that directs your students to a list of titles that are suited to their reading abilities.</a:t>
            </a:r>
            <a:endParaRPr lang="en-US" sz="1600" dirty="0"/>
          </a:p>
        </p:txBody>
      </p:sp>
      <p:sp>
        <p:nvSpPr>
          <p:cNvPr id="4" name="Content Placeholder 2"/>
          <p:cNvSpPr txBox="1">
            <a:spLocks/>
          </p:cNvSpPr>
          <p:nvPr/>
        </p:nvSpPr>
        <p:spPr>
          <a:xfrm>
            <a:off x="971600" y="2355726"/>
            <a:ext cx="7200800"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1600" dirty="0"/>
              <a:t>A webinar explaining this new scheme is available on the </a:t>
            </a:r>
            <a:r>
              <a:rPr lang="en-AU" sz="1600" dirty="0" err="1"/>
              <a:t>Ziptales</a:t>
            </a:r>
            <a:r>
              <a:rPr lang="en-AU" sz="1600" dirty="0"/>
              <a:t> home page entitled </a:t>
            </a:r>
            <a:r>
              <a:rPr lang="en-AU" sz="1600" b="1" i="1" dirty="0"/>
              <a:t>New Reading Scheme </a:t>
            </a:r>
            <a:r>
              <a:rPr lang="en-AU" sz="1600" dirty="0"/>
              <a:t>and your students can access the Reading Engine via the Student Home Page link </a:t>
            </a:r>
            <a:r>
              <a:rPr lang="en-AU" sz="1600" b="1" i="1" dirty="0"/>
              <a:t>What’s My </a:t>
            </a:r>
            <a:r>
              <a:rPr lang="en-AU" sz="1600" b="1" i="1" dirty="0" err="1"/>
              <a:t>Ziptales</a:t>
            </a:r>
            <a:r>
              <a:rPr lang="en-AU" sz="1600" b="1" i="1" dirty="0"/>
              <a:t> Reading Level?</a:t>
            </a:r>
            <a:endParaRPr lang="en-AU"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91880" y="1055700"/>
            <a:ext cx="2072487" cy="13000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94160" y="3219822"/>
            <a:ext cx="2085952" cy="1457653"/>
          </a:xfrm>
          <a:prstGeom prst="rect">
            <a:avLst/>
          </a:prstGeom>
        </p:spPr>
      </p:pic>
    </p:spTree>
    <p:extLst>
      <p:ext uri="{BB962C8B-B14F-4D97-AF65-F5344CB8AC3E}">
        <p14:creationId xmlns:p14="http://schemas.microsoft.com/office/powerpoint/2010/main" val="15120134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71600" y="520092"/>
            <a:ext cx="7200800" cy="611498"/>
          </a:xfrm>
        </p:spPr>
        <p:txBody>
          <a:bodyPr>
            <a:noAutofit/>
          </a:bodyPr>
          <a:lstStyle/>
          <a:p>
            <a:pPr marL="0" indent="0" algn="ctr">
              <a:buNone/>
            </a:pPr>
            <a:r>
              <a:rPr lang="en-AU" dirty="0">
                <a:solidFill>
                  <a:srgbClr val="92D050"/>
                </a:solidFill>
              </a:rPr>
              <a:t>Self-correcting</a:t>
            </a:r>
          </a:p>
        </p:txBody>
      </p:sp>
      <p:sp>
        <p:nvSpPr>
          <p:cNvPr id="2" name="TextBox 1"/>
          <p:cNvSpPr txBox="1"/>
          <p:nvPr/>
        </p:nvSpPr>
        <p:spPr>
          <a:xfrm>
            <a:off x="3851920" y="1358264"/>
            <a:ext cx="4320480" cy="2031325"/>
          </a:xfrm>
          <a:prstGeom prst="rect">
            <a:avLst/>
          </a:prstGeom>
          <a:noFill/>
        </p:spPr>
        <p:txBody>
          <a:bodyPr wrap="square" rtlCol="0">
            <a:spAutoFit/>
          </a:bodyPr>
          <a:lstStyle/>
          <a:p>
            <a:r>
              <a:rPr lang="en-AU" dirty="0"/>
              <a:t>Self-correcting is a skill usually taught in the early primary years. However it is imperative that it is reinforced in the middle-upper primary years. Self-correcting empowers the reader to take ownership of their reading, ensuring that the meaning of the text is not lost.</a:t>
            </a:r>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1403648" y="1347614"/>
            <a:ext cx="2016760" cy="2668270"/>
          </a:xfrm>
          <a:prstGeom prst="rect">
            <a:avLst/>
          </a:prstGeom>
        </p:spPr>
      </p:pic>
    </p:spTree>
    <p:extLst>
      <p:ext uri="{BB962C8B-B14F-4D97-AF65-F5344CB8AC3E}">
        <p14:creationId xmlns:p14="http://schemas.microsoft.com/office/powerpoint/2010/main" val="27486787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98034"/>
            <a:ext cx="7200800" cy="2308324"/>
          </a:xfrm>
          <a:prstGeom prst="rect">
            <a:avLst/>
          </a:prstGeom>
          <a:noFill/>
        </p:spPr>
        <p:txBody>
          <a:bodyPr wrap="square" rtlCol="0">
            <a:spAutoFit/>
          </a:bodyPr>
          <a:lstStyle/>
          <a:p>
            <a:r>
              <a:rPr lang="en-AU" sz="1600" b="1" dirty="0"/>
              <a:t>Activities: </a:t>
            </a:r>
            <a:endParaRPr lang="en-AU" sz="1600" dirty="0"/>
          </a:p>
          <a:p>
            <a:r>
              <a:rPr lang="en-AU" sz="1600" b="1" dirty="0"/>
              <a:t> </a:t>
            </a:r>
            <a:endParaRPr lang="en-AU" sz="1600" dirty="0"/>
          </a:p>
          <a:p>
            <a:pPr marL="285750" lvl="0" indent="-285750">
              <a:buFont typeface="Arial" panose="020B0604020202020204" pitchFamily="34" charset="0"/>
              <a:buChar char="•"/>
            </a:pPr>
            <a:r>
              <a:rPr lang="en-AU" sz="1600" dirty="0"/>
              <a:t>Discuss with students the purpose of self-correction. Encourage them to use an internal dialogue whilst reading e.g. </a:t>
            </a:r>
            <a:r>
              <a:rPr lang="en-AU" sz="1600" i="1" dirty="0"/>
              <a:t>That didn’t sound right, I’ll go back and try it again</a:t>
            </a:r>
            <a:r>
              <a:rPr lang="en-AU" sz="1600" dirty="0"/>
              <a:t>. </a:t>
            </a:r>
          </a:p>
          <a:p>
            <a:pPr marL="285750" lvl="0" indent="-285750">
              <a:buFont typeface="Arial" panose="020B0604020202020204" pitchFamily="34" charset="0"/>
              <a:buChar char="•"/>
            </a:pPr>
            <a:r>
              <a:rPr lang="en-AU" sz="1600" dirty="0"/>
              <a:t>Use popular tongue twisters or spoonerisms as a fun way of promoting the self-correcting strategy. For example, rewrite the excerpt of the spoonerism passage from </a:t>
            </a:r>
            <a:r>
              <a:rPr lang="en-AU" sz="1600" i="1" dirty="0" err="1"/>
              <a:t>Prinderella</a:t>
            </a:r>
            <a:r>
              <a:rPr lang="en-AU" sz="1600" i="1" dirty="0"/>
              <a:t> and the Since</a:t>
            </a:r>
            <a:r>
              <a:rPr lang="en-AU" sz="1600" dirty="0"/>
              <a:t> from the </a:t>
            </a:r>
            <a:r>
              <a:rPr lang="en-AU" sz="1600" dirty="0" err="1"/>
              <a:t>Yrs</a:t>
            </a:r>
            <a:r>
              <a:rPr lang="en-AU" sz="1600" dirty="0"/>
              <a:t> 3 &amp; 4 </a:t>
            </a:r>
            <a:r>
              <a:rPr lang="en-AU" sz="1600" b="1" dirty="0"/>
              <a:t>Specialised English Lesson</a:t>
            </a:r>
            <a:r>
              <a:rPr lang="en-AU" sz="1600" dirty="0"/>
              <a:t>s </a:t>
            </a:r>
            <a:r>
              <a:rPr lang="en-AU" sz="1600" b="1" dirty="0"/>
              <a:t>Reading Module </a:t>
            </a:r>
            <a:r>
              <a:rPr lang="en-AU" sz="1600" i="1" dirty="0"/>
              <a:t>Nonsense Devices</a:t>
            </a:r>
            <a:r>
              <a:rPr lang="en-AU" sz="1600" dirty="0"/>
              <a:t>.</a:t>
            </a:r>
            <a:r>
              <a:rPr lang="en-AU" sz="1400" dirty="0"/>
              <a:t> </a:t>
            </a:r>
          </a:p>
        </p:txBody>
      </p:sp>
      <p:pic>
        <p:nvPicPr>
          <p:cNvPr id="3" name="Picture 2" descr="C:\Users\officeworks ballarat\Desktop\School pics\ZipTales -47.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5220072" y="2635812"/>
            <a:ext cx="2952328" cy="1970483"/>
          </a:xfrm>
          <a:prstGeom prst="rect">
            <a:avLst/>
          </a:prstGeom>
          <a:noFill/>
          <a:ln>
            <a:noFill/>
          </a:ln>
        </p:spPr>
      </p:pic>
    </p:spTree>
    <p:extLst>
      <p:ext uri="{BB962C8B-B14F-4D97-AF65-F5344CB8AC3E}">
        <p14:creationId xmlns:p14="http://schemas.microsoft.com/office/powerpoint/2010/main" val="1228485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98034"/>
            <a:ext cx="7200800" cy="3046988"/>
          </a:xfrm>
          <a:prstGeom prst="rect">
            <a:avLst/>
          </a:prstGeom>
          <a:noFill/>
        </p:spPr>
        <p:txBody>
          <a:bodyPr wrap="square" rtlCol="0">
            <a:spAutoFit/>
          </a:bodyPr>
          <a:lstStyle/>
          <a:p>
            <a:pPr marL="285750" lvl="0" indent="-285750">
              <a:buFont typeface="Arial" panose="020B0604020202020204" pitchFamily="34" charset="0"/>
              <a:buChar char="•"/>
            </a:pPr>
            <a:r>
              <a:rPr lang="en-AU" sz="1600" dirty="0"/>
              <a:t>Students read through the pre-filled </a:t>
            </a:r>
            <a:r>
              <a:rPr lang="en-AU" sz="1600" i="1" dirty="0"/>
              <a:t>Fill the Gaps</a:t>
            </a:r>
            <a:r>
              <a:rPr lang="en-AU" sz="1600" dirty="0"/>
              <a:t> activity at the end of the </a:t>
            </a:r>
            <a:r>
              <a:rPr lang="en-AU" sz="1600" b="1" dirty="0"/>
              <a:t>Reading Library</a:t>
            </a:r>
            <a:r>
              <a:rPr lang="en-AU" sz="1600" dirty="0"/>
              <a:t> and </a:t>
            </a:r>
            <a:r>
              <a:rPr lang="en-AU" sz="1600" b="1" dirty="0"/>
              <a:t>Advanced Library</a:t>
            </a:r>
            <a:r>
              <a:rPr lang="en-AU" sz="1600" dirty="0"/>
              <a:t> genre stories </a:t>
            </a:r>
            <a:r>
              <a:rPr lang="en-AU" sz="1600" i="1" dirty="0"/>
              <a:t>before</a:t>
            </a:r>
            <a:r>
              <a:rPr lang="en-AU" sz="1600" dirty="0"/>
              <a:t> entering the correct answers. Then they correct the errors and count how many mistakes were present during the first reading.  </a:t>
            </a:r>
          </a:p>
          <a:p>
            <a:pPr marL="285750" lvl="0" indent="-285750">
              <a:buFont typeface="Arial" panose="020B0604020202020204" pitchFamily="34" charset="0"/>
              <a:buChar char="•"/>
            </a:pPr>
            <a:r>
              <a:rPr lang="en-AU" sz="1600" dirty="0"/>
              <a:t>Provide opportunities for students to record themselves reading one or more pages of a </a:t>
            </a:r>
            <a:r>
              <a:rPr lang="en-AU" sz="1600" dirty="0" err="1"/>
              <a:t>Ziptales</a:t>
            </a:r>
            <a:r>
              <a:rPr lang="en-AU" sz="1600" dirty="0"/>
              <a:t> story as recommended by the </a:t>
            </a:r>
            <a:r>
              <a:rPr lang="en-AU" sz="1600" b="1" dirty="0"/>
              <a:t>Reading Engine</a:t>
            </a:r>
            <a:r>
              <a:rPr lang="en-AU" sz="1600" dirty="0"/>
              <a:t>. Playback their reading with a teacher or classmate and make notes of any reading errors. They then reread the story, recording it again identifying how many errors were corrected in the second reading. </a:t>
            </a:r>
          </a:p>
          <a:p>
            <a:pPr marL="285750" indent="-285750">
              <a:buFont typeface="Arial" panose="020B0604020202020204" pitchFamily="34" charset="0"/>
              <a:buChar char="•"/>
            </a:pPr>
            <a:r>
              <a:rPr lang="en-AU" sz="1600" dirty="0"/>
              <a:t>View the </a:t>
            </a:r>
            <a:r>
              <a:rPr lang="en-AU" sz="1600" b="1" dirty="0"/>
              <a:t>Specialised English Lessons Reading Module</a:t>
            </a:r>
            <a:r>
              <a:rPr lang="en-AU" sz="1600" dirty="0"/>
              <a:t> </a:t>
            </a:r>
            <a:r>
              <a:rPr lang="en-AU" sz="1600" i="1" dirty="0"/>
              <a:t>Reading Skills</a:t>
            </a:r>
            <a:r>
              <a:rPr lang="en-AU" sz="1600" dirty="0"/>
              <a:t> (</a:t>
            </a:r>
            <a:r>
              <a:rPr lang="en-AU" sz="1600" dirty="0" err="1"/>
              <a:t>Yrs</a:t>
            </a:r>
            <a:r>
              <a:rPr lang="en-AU" sz="1600" dirty="0"/>
              <a:t> 5 &amp; 6) to encourage students to use self-correction and other strategies to assist with monitoring their understanding of what they’re reading.</a:t>
            </a:r>
          </a:p>
        </p:txBody>
      </p:sp>
    </p:spTree>
    <p:extLst>
      <p:ext uri="{BB962C8B-B14F-4D97-AF65-F5344CB8AC3E}">
        <p14:creationId xmlns:p14="http://schemas.microsoft.com/office/powerpoint/2010/main" val="22955545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22753</TotalTime>
  <Words>1923</Words>
  <Application>Microsoft Office PowerPoint</Application>
  <PresentationFormat>On-screen Show (16:9)</PresentationFormat>
  <Paragraphs>260</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Morgan Macaulay</cp:lastModifiedBy>
  <cp:revision>345</cp:revision>
  <cp:lastPrinted>2016-02-11T00:14:24Z</cp:lastPrinted>
  <dcterms:created xsi:type="dcterms:W3CDTF">2014-03-02T23:10:02Z</dcterms:created>
  <dcterms:modified xsi:type="dcterms:W3CDTF">2017-05-09T01:45:30Z</dcterms:modified>
</cp:coreProperties>
</file>