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9" r:id="rId3"/>
    <p:sldId id="263" r:id="rId4"/>
    <p:sldId id="264" r:id="rId5"/>
    <p:sldId id="261" r:id="rId6"/>
    <p:sldId id="272" r:id="rId7"/>
    <p:sldId id="262" r:id="rId8"/>
    <p:sldId id="285" r:id="rId9"/>
    <p:sldId id="286" r:id="rId10"/>
    <p:sldId id="287" r:id="rId11"/>
    <p:sldId id="288" r:id="rId12"/>
    <p:sldId id="289" r:id="rId13"/>
    <p:sldId id="290" r:id="rId14"/>
    <p:sldId id="291" r:id="rId15"/>
    <p:sldId id="292" r:id="rId16"/>
    <p:sldId id="293" r:id="rId17"/>
    <p:sldId id="294" r:id="rId18"/>
    <p:sldId id="295" r:id="rId19"/>
    <p:sldId id="307" r:id="rId20"/>
    <p:sldId id="296" r:id="rId21"/>
    <p:sldId id="298" r:id="rId22"/>
    <p:sldId id="301" r:id="rId23"/>
    <p:sldId id="305" r:id="rId24"/>
    <p:sldId id="306" r:id="rId25"/>
    <p:sldId id="271" r:id="rId26"/>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80" autoAdjust="0"/>
    <p:restoredTop sz="94660"/>
  </p:normalViewPr>
  <p:slideViewPr>
    <p:cSldViewPr>
      <p:cViewPr varScale="1">
        <p:scale>
          <a:sx n="114" d="100"/>
          <a:sy n="114" d="100"/>
        </p:scale>
        <p:origin x="-732"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065E07A-9A0D-47A1-B0B9-70C0A5F24989}" type="datetimeFigureOut">
              <a:rPr lang="en-AU" smtClean="0"/>
              <a:pPr/>
              <a:t>12/06/2014</a:t>
            </a:fld>
            <a:endParaRPr lang="en-AU"/>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1E06844-FF0A-421F-AE19-31A5056BE1B9}" type="slidenum">
              <a:rPr lang="en-AU" smtClean="0"/>
              <a:pPr/>
              <a:t>‹#›</a:t>
            </a:fld>
            <a:endParaRPr lang="en-AU"/>
          </a:p>
        </p:txBody>
      </p:sp>
    </p:spTree>
    <p:extLst>
      <p:ext uri="{BB962C8B-B14F-4D97-AF65-F5344CB8AC3E}">
        <p14:creationId xmlns:p14="http://schemas.microsoft.com/office/powerpoint/2010/main" xmlns="" val="3201273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1E06844-FF0A-421F-AE19-31A5056BE1B9}" type="slidenum">
              <a:rPr lang="en-AU" smtClean="0"/>
              <a:pPr/>
              <a:t>3</a:t>
            </a:fld>
            <a:endParaRPr lang="en-AU"/>
          </a:p>
        </p:txBody>
      </p:sp>
    </p:spTree>
    <p:extLst>
      <p:ext uri="{BB962C8B-B14F-4D97-AF65-F5344CB8AC3E}">
        <p14:creationId xmlns:p14="http://schemas.microsoft.com/office/powerpoint/2010/main" xmlns="" val="2121056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1E06844-FF0A-421F-AE19-31A5056BE1B9}" type="slidenum">
              <a:rPr lang="en-AU" smtClean="0"/>
              <a:pPr/>
              <a:t>24</a:t>
            </a:fld>
            <a:endParaRPr lang="en-AU"/>
          </a:p>
        </p:txBody>
      </p:sp>
    </p:spTree>
    <p:extLst>
      <p:ext uri="{BB962C8B-B14F-4D97-AF65-F5344CB8AC3E}">
        <p14:creationId xmlns:p14="http://schemas.microsoft.com/office/powerpoint/2010/main" xmlns="" val="1248255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1EB3BDD-0532-4205-949E-EF1160D84AB5}" type="datetimeFigureOut">
              <a:rPr lang="en-AU" smtClean="0"/>
              <a:pPr/>
              <a:t>12/06/2014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pPr/>
              <a:t>‹#›</a:t>
            </a:fld>
            <a:endParaRPr lang="en-AU"/>
          </a:p>
        </p:txBody>
      </p:sp>
    </p:spTree>
    <p:extLst>
      <p:ext uri="{BB962C8B-B14F-4D97-AF65-F5344CB8AC3E}">
        <p14:creationId xmlns:p14="http://schemas.microsoft.com/office/powerpoint/2010/main" xmlns="" val="3813342812"/>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1EB3BDD-0532-4205-949E-EF1160D84AB5}" type="datetimeFigureOut">
              <a:rPr lang="en-AU" smtClean="0"/>
              <a:pPr/>
              <a:t>12/06/2014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pPr/>
              <a:t>‹#›</a:t>
            </a:fld>
            <a:endParaRPr lang="en-AU"/>
          </a:p>
        </p:txBody>
      </p:sp>
    </p:spTree>
    <p:extLst>
      <p:ext uri="{BB962C8B-B14F-4D97-AF65-F5344CB8AC3E}">
        <p14:creationId xmlns:p14="http://schemas.microsoft.com/office/powerpoint/2010/main" xmlns="" val="2198299665"/>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1EB3BDD-0532-4205-949E-EF1160D84AB5}" type="datetimeFigureOut">
              <a:rPr lang="en-AU" smtClean="0"/>
              <a:pPr/>
              <a:t>12/06/2014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pPr/>
              <a:t>‹#›</a:t>
            </a:fld>
            <a:endParaRPr lang="en-AU"/>
          </a:p>
        </p:txBody>
      </p:sp>
    </p:spTree>
    <p:extLst>
      <p:ext uri="{BB962C8B-B14F-4D97-AF65-F5344CB8AC3E}">
        <p14:creationId xmlns:p14="http://schemas.microsoft.com/office/powerpoint/2010/main" xmlns="" val="82362003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1EB3BDD-0532-4205-949E-EF1160D84AB5}" type="datetimeFigureOut">
              <a:rPr lang="en-AU" smtClean="0"/>
              <a:pPr/>
              <a:t>12/06/2014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pPr/>
              <a:t>‹#›</a:t>
            </a:fld>
            <a:endParaRPr lang="en-AU"/>
          </a:p>
        </p:txBody>
      </p:sp>
    </p:spTree>
    <p:extLst>
      <p:ext uri="{BB962C8B-B14F-4D97-AF65-F5344CB8AC3E}">
        <p14:creationId xmlns:p14="http://schemas.microsoft.com/office/powerpoint/2010/main" xmlns="" val="285761050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EB3BDD-0532-4205-949E-EF1160D84AB5}" type="datetimeFigureOut">
              <a:rPr lang="en-AU" smtClean="0"/>
              <a:pPr/>
              <a:t>12/06/2014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14655BF-7B36-48AD-8557-F7CA9FB301B8}" type="slidenum">
              <a:rPr lang="en-AU" smtClean="0"/>
              <a:pPr/>
              <a:t>‹#›</a:t>
            </a:fld>
            <a:endParaRPr lang="en-AU"/>
          </a:p>
        </p:txBody>
      </p:sp>
    </p:spTree>
    <p:extLst>
      <p:ext uri="{BB962C8B-B14F-4D97-AF65-F5344CB8AC3E}">
        <p14:creationId xmlns:p14="http://schemas.microsoft.com/office/powerpoint/2010/main" xmlns="" val="42154071"/>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1EB3BDD-0532-4205-949E-EF1160D84AB5}" type="datetimeFigureOut">
              <a:rPr lang="en-AU" smtClean="0"/>
              <a:pPr/>
              <a:t>12/06/2014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14655BF-7B36-48AD-8557-F7CA9FB301B8}" type="slidenum">
              <a:rPr lang="en-AU" smtClean="0"/>
              <a:pPr/>
              <a:t>‹#›</a:t>
            </a:fld>
            <a:endParaRPr lang="en-AU"/>
          </a:p>
        </p:txBody>
      </p:sp>
    </p:spTree>
    <p:extLst>
      <p:ext uri="{BB962C8B-B14F-4D97-AF65-F5344CB8AC3E}">
        <p14:creationId xmlns:p14="http://schemas.microsoft.com/office/powerpoint/2010/main" xmlns="" val="151128569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1EB3BDD-0532-4205-949E-EF1160D84AB5}" type="datetimeFigureOut">
              <a:rPr lang="en-AU" smtClean="0"/>
              <a:pPr/>
              <a:t>12/06/2014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14655BF-7B36-48AD-8557-F7CA9FB301B8}" type="slidenum">
              <a:rPr lang="en-AU" smtClean="0"/>
              <a:pPr/>
              <a:t>‹#›</a:t>
            </a:fld>
            <a:endParaRPr lang="en-AU"/>
          </a:p>
        </p:txBody>
      </p:sp>
    </p:spTree>
    <p:extLst>
      <p:ext uri="{BB962C8B-B14F-4D97-AF65-F5344CB8AC3E}">
        <p14:creationId xmlns:p14="http://schemas.microsoft.com/office/powerpoint/2010/main" xmlns="" val="805585851"/>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1EB3BDD-0532-4205-949E-EF1160D84AB5}" type="datetimeFigureOut">
              <a:rPr lang="en-AU" smtClean="0"/>
              <a:pPr/>
              <a:t>12/06/2014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14655BF-7B36-48AD-8557-F7CA9FB301B8}" type="slidenum">
              <a:rPr lang="en-AU" smtClean="0"/>
              <a:pPr/>
              <a:t>‹#›</a:t>
            </a:fld>
            <a:endParaRPr lang="en-AU"/>
          </a:p>
        </p:txBody>
      </p:sp>
    </p:spTree>
    <p:extLst>
      <p:ext uri="{BB962C8B-B14F-4D97-AF65-F5344CB8AC3E}">
        <p14:creationId xmlns:p14="http://schemas.microsoft.com/office/powerpoint/2010/main" xmlns="" val="36594595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B3BDD-0532-4205-949E-EF1160D84AB5}" type="datetimeFigureOut">
              <a:rPr lang="en-AU" smtClean="0"/>
              <a:pPr/>
              <a:t>12/06/2014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14655BF-7B36-48AD-8557-F7CA9FB301B8}" type="slidenum">
              <a:rPr lang="en-AU" smtClean="0"/>
              <a:pPr/>
              <a:t>‹#›</a:t>
            </a:fld>
            <a:endParaRPr lang="en-AU"/>
          </a:p>
        </p:txBody>
      </p:sp>
    </p:spTree>
    <p:extLst>
      <p:ext uri="{BB962C8B-B14F-4D97-AF65-F5344CB8AC3E}">
        <p14:creationId xmlns:p14="http://schemas.microsoft.com/office/powerpoint/2010/main" xmlns="" val="1959628858"/>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EB3BDD-0532-4205-949E-EF1160D84AB5}" type="datetimeFigureOut">
              <a:rPr lang="en-AU" smtClean="0"/>
              <a:pPr/>
              <a:t>12/06/2014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14655BF-7B36-48AD-8557-F7CA9FB301B8}" type="slidenum">
              <a:rPr lang="en-AU" smtClean="0"/>
              <a:pPr/>
              <a:t>‹#›</a:t>
            </a:fld>
            <a:endParaRPr lang="en-AU"/>
          </a:p>
        </p:txBody>
      </p:sp>
    </p:spTree>
    <p:extLst>
      <p:ext uri="{BB962C8B-B14F-4D97-AF65-F5344CB8AC3E}">
        <p14:creationId xmlns:p14="http://schemas.microsoft.com/office/powerpoint/2010/main" xmlns="" val="301579324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EB3BDD-0532-4205-949E-EF1160D84AB5}" type="datetimeFigureOut">
              <a:rPr lang="en-AU" smtClean="0"/>
              <a:pPr/>
              <a:t>12/06/2014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14655BF-7B36-48AD-8557-F7CA9FB301B8}" type="slidenum">
              <a:rPr lang="en-AU" smtClean="0"/>
              <a:pPr/>
              <a:t>‹#›</a:t>
            </a:fld>
            <a:endParaRPr lang="en-AU"/>
          </a:p>
        </p:txBody>
      </p:sp>
    </p:spTree>
    <p:extLst>
      <p:ext uri="{BB962C8B-B14F-4D97-AF65-F5344CB8AC3E}">
        <p14:creationId xmlns:p14="http://schemas.microsoft.com/office/powerpoint/2010/main" xmlns="" val="207418345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EB3BDD-0532-4205-949E-EF1160D84AB5}" type="datetimeFigureOut">
              <a:rPr lang="en-AU" smtClean="0"/>
              <a:pPr/>
              <a:t>12/06/2014</a:t>
            </a:fld>
            <a:endParaRPr lang="en-AU"/>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14655BF-7B36-48AD-8557-F7CA9FB301B8}" type="slidenum">
              <a:rPr lang="en-AU" smtClean="0"/>
              <a:pPr/>
              <a:t>‹#›</a:t>
            </a:fld>
            <a:endParaRPr lang="en-AU"/>
          </a:p>
        </p:txBody>
      </p:sp>
    </p:spTree>
    <p:extLst>
      <p:ext uri="{BB962C8B-B14F-4D97-AF65-F5344CB8AC3E}">
        <p14:creationId xmlns:p14="http://schemas.microsoft.com/office/powerpoint/2010/main" xmlns="" val="738108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73679" y="2789344"/>
            <a:ext cx="7776864" cy="13681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a:p>
        </p:txBody>
      </p:sp>
      <p:sp>
        <p:nvSpPr>
          <p:cNvPr id="2" name="Title 1"/>
          <p:cNvSpPr>
            <a:spLocks noGrp="1"/>
          </p:cNvSpPr>
          <p:nvPr>
            <p:ph type="ctrTitle"/>
          </p:nvPr>
        </p:nvSpPr>
        <p:spPr>
          <a:xfrm>
            <a:off x="516742" y="1275606"/>
            <a:ext cx="8290739" cy="1102519"/>
          </a:xfrm>
        </p:spPr>
        <p:txBody>
          <a:bodyPr>
            <a:noAutofit/>
          </a:bodyPr>
          <a:lstStyle/>
          <a:p>
            <a:r>
              <a:rPr lang="en-AU" sz="3600" dirty="0"/>
              <a:t>Teaching the Art of Narrative Writing</a:t>
            </a:r>
            <a:br>
              <a:rPr lang="en-AU" sz="3600" dirty="0"/>
            </a:br>
            <a:r>
              <a:rPr lang="en-AU" sz="2000" dirty="0" smtClean="0"/>
              <a:t>Year levels: 3, 4, 5 &amp; 6</a:t>
            </a:r>
            <a:endParaRPr lang="en-AU" sz="2000" dirty="0"/>
          </a:p>
        </p:txBody>
      </p:sp>
      <p:sp>
        <p:nvSpPr>
          <p:cNvPr id="3" name="TextBox 2"/>
          <p:cNvSpPr txBox="1"/>
          <p:nvPr/>
        </p:nvSpPr>
        <p:spPr>
          <a:xfrm>
            <a:off x="801219" y="4502755"/>
            <a:ext cx="6768752" cy="261610"/>
          </a:xfrm>
          <a:prstGeom prst="rect">
            <a:avLst/>
          </a:prstGeom>
          <a:noFill/>
        </p:spPr>
        <p:txBody>
          <a:bodyPr wrap="square" rtlCol="0">
            <a:spAutoFit/>
          </a:bodyPr>
          <a:lstStyle/>
          <a:p>
            <a:r>
              <a:rPr lang="en-AU" sz="1100" dirty="0" err="1" smtClean="0"/>
              <a:t>Ziptales</a:t>
            </a:r>
            <a:r>
              <a:rPr lang="en-AU" sz="1100" dirty="0" smtClean="0"/>
              <a:t> Webinar Number </a:t>
            </a:r>
            <a:r>
              <a:rPr lang="en-AU" sz="1100" dirty="0"/>
              <a:t>3</a:t>
            </a:r>
            <a:r>
              <a:rPr lang="en-AU" sz="1100" dirty="0" smtClean="0"/>
              <a:t> </a:t>
            </a:r>
            <a:endParaRPr lang="en-AU" sz="11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9960" y="3077223"/>
            <a:ext cx="1186219" cy="79239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43672" y="3066158"/>
            <a:ext cx="681448" cy="96249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52739" y="3045621"/>
            <a:ext cx="903855" cy="95950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67498" y="3039775"/>
            <a:ext cx="773228" cy="99687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436096" y="3036362"/>
            <a:ext cx="668191" cy="100028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037341" y="3022889"/>
            <a:ext cx="1383433" cy="982237"/>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344526" y="3032372"/>
            <a:ext cx="612461" cy="1004276"/>
          </a:xfrm>
          <a:prstGeom prst="rect">
            <a:avLst/>
          </a:prstGeom>
        </p:spPr>
      </p:pic>
    </p:spTree>
    <p:extLst>
      <p:ext uri="{BB962C8B-B14F-4D97-AF65-F5344CB8AC3E}">
        <p14:creationId xmlns:p14="http://schemas.microsoft.com/office/powerpoint/2010/main" xmlns="" val="4461877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94" y="706388"/>
            <a:ext cx="8229600" cy="857250"/>
          </a:xfrm>
        </p:spPr>
        <p:txBody>
          <a:bodyPr>
            <a:normAutofit fontScale="90000"/>
          </a:bodyPr>
          <a:lstStyle/>
          <a:p>
            <a:r>
              <a:rPr lang="en-AU" sz="3600" b="1" dirty="0" smtClean="0"/>
              <a:t>What is the key to narrative?</a:t>
            </a:r>
            <a:r>
              <a:rPr lang="en-AU" sz="2200" dirty="0" smtClean="0"/>
              <a:t/>
            </a:r>
            <a:br>
              <a:rPr lang="en-AU" sz="2200" dirty="0" smtClean="0"/>
            </a:br>
            <a:r>
              <a:rPr lang="en-AU" sz="2200" dirty="0" smtClean="0"/>
              <a:t>                                                   </a:t>
            </a:r>
            <a:endParaRPr lang="en-AU" sz="2200" b="1" dirty="0"/>
          </a:p>
        </p:txBody>
      </p:sp>
      <p:sp>
        <p:nvSpPr>
          <p:cNvPr id="5" name="Rectangle 4"/>
          <p:cNvSpPr/>
          <p:nvPr/>
        </p:nvSpPr>
        <p:spPr>
          <a:xfrm>
            <a:off x="5378544" y="1488723"/>
            <a:ext cx="3081888" cy="3385542"/>
          </a:xfrm>
          <a:prstGeom prst="rect">
            <a:avLst/>
          </a:prstGeom>
        </p:spPr>
        <p:txBody>
          <a:bodyPr wrap="square">
            <a:spAutoFit/>
          </a:bodyPr>
          <a:lstStyle/>
          <a:p>
            <a:r>
              <a:rPr lang="en-AU" sz="1400" dirty="0"/>
              <a:t>The </a:t>
            </a:r>
            <a:r>
              <a:rPr lang="en-AU" sz="1400" b="1" dirty="0"/>
              <a:t>protagonist</a:t>
            </a:r>
            <a:r>
              <a:rPr lang="en-AU" sz="1400" dirty="0"/>
              <a:t> </a:t>
            </a:r>
            <a:endParaRPr lang="en-AU" sz="1400" dirty="0" smtClean="0"/>
          </a:p>
          <a:p>
            <a:r>
              <a:rPr lang="en-AU" sz="1400" i="1" dirty="0" smtClean="0"/>
              <a:t>(</a:t>
            </a:r>
            <a:r>
              <a:rPr lang="en-AU" sz="1400" i="1" dirty="0"/>
              <a:t>the central character) </a:t>
            </a:r>
            <a:endParaRPr lang="en-AU" sz="1400" i="1" dirty="0" smtClean="0"/>
          </a:p>
          <a:p>
            <a:r>
              <a:rPr lang="en-AU" sz="1400" dirty="0" smtClean="0"/>
              <a:t>is </a:t>
            </a:r>
            <a:r>
              <a:rPr lang="en-AU" sz="1400" dirty="0"/>
              <a:t>in personal jeopardy. </a:t>
            </a:r>
            <a:endParaRPr lang="en-AU" sz="1400" dirty="0" smtClean="0"/>
          </a:p>
          <a:p>
            <a:r>
              <a:rPr lang="en-AU" sz="1400" dirty="0" smtClean="0"/>
              <a:t>Examples</a:t>
            </a:r>
            <a:r>
              <a:rPr lang="en-AU" sz="1400" dirty="0"/>
              <a:t>:</a:t>
            </a:r>
          </a:p>
          <a:p>
            <a:pPr marL="285750" lvl="0" indent="-285750">
              <a:buFont typeface="Courier New" panose="02070309020205020404" pitchFamily="49" charset="0"/>
              <a:buChar char="o"/>
            </a:pPr>
            <a:r>
              <a:rPr lang="en-AU" sz="1400" dirty="0"/>
              <a:t>Snow White finds </a:t>
            </a:r>
            <a:endParaRPr lang="en-AU" sz="1400" dirty="0" smtClean="0"/>
          </a:p>
          <a:p>
            <a:pPr lvl="0"/>
            <a:r>
              <a:rPr lang="en-AU" sz="1400" dirty="0" smtClean="0"/>
              <a:t>       herself </a:t>
            </a:r>
            <a:r>
              <a:rPr lang="en-AU" sz="1400" dirty="0"/>
              <a:t>in the woods </a:t>
            </a:r>
            <a:endParaRPr lang="en-AU" sz="1400" dirty="0" smtClean="0"/>
          </a:p>
          <a:p>
            <a:pPr lvl="0"/>
            <a:r>
              <a:rPr lang="en-AU" sz="1400" dirty="0"/>
              <a:t> </a:t>
            </a:r>
            <a:r>
              <a:rPr lang="en-AU" sz="1400" dirty="0" smtClean="0"/>
              <a:t>      with </a:t>
            </a:r>
            <a:r>
              <a:rPr lang="en-AU" sz="1400" dirty="0"/>
              <a:t>a man who has </a:t>
            </a:r>
            <a:endParaRPr lang="en-AU" sz="1400" dirty="0" smtClean="0"/>
          </a:p>
          <a:p>
            <a:pPr lvl="0"/>
            <a:r>
              <a:rPr lang="en-AU" sz="1400" dirty="0"/>
              <a:t> </a:t>
            </a:r>
            <a:r>
              <a:rPr lang="en-AU" sz="1400" dirty="0" smtClean="0"/>
              <a:t>      been </a:t>
            </a:r>
            <a:r>
              <a:rPr lang="en-AU" sz="1400" dirty="0"/>
              <a:t>ordered to kill </a:t>
            </a:r>
            <a:endParaRPr lang="en-AU" sz="1400" dirty="0" smtClean="0"/>
          </a:p>
          <a:p>
            <a:pPr lvl="0"/>
            <a:r>
              <a:rPr lang="en-AU" sz="1400" dirty="0"/>
              <a:t> </a:t>
            </a:r>
            <a:r>
              <a:rPr lang="en-AU" sz="1400" dirty="0" smtClean="0"/>
              <a:t>      her </a:t>
            </a:r>
            <a:r>
              <a:rPr lang="en-AU" sz="1400" dirty="0"/>
              <a:t>and cut out her heart. </a:t>
            </a:r>
          </a:p>
          <a:p>
            <a:pPr marL="285750" lvl="0" indent="-285750">
              <a:buFont typeface="Courier New" panose="02070309020205020404" pitchFamily="49" charset="0"/>
              <a:buChar char="o"/>
            </a:pPr>
            <a:r>
              <a:rPr lang="en-AU" sz="1400" dirty="0"/>
              <a:t>James Bond has to avoid being killed in some very unpleasant way. </a:t>
            </a:r>
          </a:p>
          <a:p>
            <a:pPr marL="285750" lvl="0" indent="-285750">
              <a:buFont typeface="Courier New" panose="02070309020205020404" pitchFamily="49" charset="0"/>
              <a:buChar char="o"/>
            </a:pPr>
            <a:r>
              <a:rPr lang="en-AU" sz="1400" dirty="0"/>
              <a:t>Sometimes it’s the whole world that is in jeopardy. </a:t>
            </a:r>
          </a:p>
          <a:p>
            <a:endParaRPr lang="en-AU" sz="1400" dirty="0" smtClean="0"/>
          </a:p>
          <a:p>
            <a:endParaRPr lang="en-AU" dirty="0"/>
          </a:p>
        </p:txBody>
      </p:sp>
      <p:sp>
        <p:nvSpPr>
          <p:cNvPr id="9" name="Rounded Rectangle 8"/>
          <p:cNvSpPr/>
          <p:nvPr/>
        </p:nvSpPr>
        <p:spPr>
          <a:xfrm>
            <a:off x="971600" y="1419622"/>
            <a:ext cx="4334936" cy="180484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a:p>
        </p:txBody>
      </p:sp>
      <p:sp>
        <p:nvSpPr>
          <p:cNvPr id="10" name="TextBox 9"/>
          <p:cNvSpPr txBox="1"/>
          <p:nvPr/>
        </p:nvSpPr>
        <p:spPr>
          <a:xfrm>
            <a:off x="1130072" y="1275606"/>
            <a:ext cx="4090000" cy="2092881"/>
          </a:xfrm>
          <a:prstGeom prst="rect">
            <a:avLst/>
          </a:prstGeom>
          <a:noFill/>
        </p:spPr>
        <p:txBody>
          <a:bodyPr wrap="square" rtlCol="0">
            <a:spAutoFit/>
          </a:bodyPr>
          <a:lstStyle/>
          <a:p>
            <a:endParaRPr lang="en-AU" sz="1400" dirty="0" smtClean="0"/>
          </a:p>
          <a:p>
            <a:r>
              <a:rPr lang="en-AU" sz="1400" dirty="0"/>
              <a:t>“There is </a:t>
            </a:r>
            <a:r>
              <a:rPr lang="en-AU" sz="1400" b="1" dirty="0"/>
              <a:t>a problem</a:t>
            </a:r>
            <a:r>
              <a:rPr lang="en-AU" sz="1400" dirty="0"/>
              <a:t>, usually caused by some turmoil within the home. A woodsman marries a second wife who wants his children dead, a young girl’s father remarries and the new wife brings wicked stepsisters into her life, a mermaid falls in love with a prince…”</a:t>
            </a:r>
          </a:p>
          <a:p>
            <a:endParaRPr lang="en-AU" sz="1400" dirty="0" smtClean="0"/>
          </a:p>
          <a:p>
            <a:r>
              <a:rPr lang="en-AU" sz="1400" dirty="0"/>
              <a:t> </a:t>
            </a:r>
            <a:r>
              <a:rPr lang="en-AU" sz="1400" dirty="0" smtClean="0"/>
              <a:t>                  (</a:t>
            </a:r>
            <a:r>
              <a:rPr lang="en-AU" sz="1400" dirty="0"/>
              <a:t>Carolyn Wheat, </a:t>
            </a:r>
            <a:r>
              <a:rPr lang="en-AU" sz="1400" i="1" dirty="0"/>
              <a:t>How to write killer fiction</a:t>
            </a:r>
            <a:r>
              <a:rPr lang="en-AU" sz="1400" dirty="0"/>
              <a:t>)</a:t>
            </a:r>
          </a:p>
          <a:p>
            <a:pPr marL="285750" indent="-285750">
              <a:buFont typeface="Arial" pitchFamily="34" charset="0"/>
              <a:buChar char="•"/>
            </a:pPr>
            <a:endParaRPr lang="en-AU" dirty="0"/>
          </a:p>
        </p:txBody>
      </p:sp>
      <p:sp>
        <p:nvSpPr>
          <p:cNvPr id="3" name="TextBox 2"/>
          <p:cNvSpPr txBox="1"/>
          <p:nvPr/>
        </p:nvSpPr>
        <p:spPr>
          <a:xfrm>
            <a:off x="1259632" y="3507854"/>
            <a:ext cx="3312368" cy="523220"/>
          </a:xfrm>
          <a:prstGeom prst="rect">
            <a:avLst/>
          </a:prstGeom>
          <a:noFill/>
        </p:spPr>
        <p:txBody>
          <a:bodyPr wrap="square" rtlCol="0">
            <a:spAutoFit/>
          </a:bodyPr>
          <a:lstStyle/>
          <a:p>
            <a:r>
              <a:rPr lang="en-AU" sz="1400" dirty="0"/>
              <a:t>Danger and threat </a:t>
            </a:r>
            <a:r>
              <a:rPr lang="en-AU" sz="1400" dirty="0" smtClean="0"/>
              <a:t>– whether physical or psychological </a:t>
            </a:r>
            <a:r>
              <a:rPr lang="en-AU" sz="1400" dirty="0"/>
              <a:t>–</a:t>
            </a:r>
            <a:r>
              <a:rPr lang="en-AU" sz="1400" dirty="0" smtClean="0"/>
              <a:t> is </a:t>
            </a:r>
            <a:r>
              <a:rPr lang="en-AU" sz="1400" dirty="0"/>
              <a:t>essential to most stories. </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69190" y="1419622"/>
            <a:ext cx="1047226" cy="1717176"/>
          </a:xfrm>
          <a:prstGeom prst="rect">
            <a:avLst/>
          </a:prstGeom>
        </p:spPr>
      </p:pic>
    </p:spTree>
    <p:extLst>
      <p:ext uri="{BB962C8B-B14F-4D97-AF65-F5344CB8AC3E}">
        <p14:creationId xmlns:p14="http://schemas.microsoft.com/office/powerpoint/2010/main" xmlns="" val="74217183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94" y="706388"/>
            <a:ext cx="8229600" cy="857250"/>
          </a:xfrm>
        </p:spPr>
        <p:txBody>
          <a:bodyPr>
            <a:normAutofit fontScale="90000"/>
          </a:bodyPr>
          <a:lstStyle/>
          <a:p>
            <a:r>
              <a:rPr lang="en-AU" sz="3600" b="1" dirty="0" smtClean="0"/>
              <a:t>What is the key to narrative?</a:t>
            </a:r>
            <a:r>
              <a:rPr lang="en-AU" sz="2200" dirty="0" smtClean="0"/>
              <a:t/>
            </a:r>
            <a:br>
              <a:rPr lang="en-AU" sz="2200" dirty="0" smtClean="0"/>
            </a:br>
            <a:r>
              <a:rPr lang="en-AU" sz="2200" dirty="0" smtClean="0"/>
              <a:t>                                                   </a:t>
            </a:r>
            <a:endParaRPr lang="en-AU" sz="2200" b="1" dirty="0"/>
          </a:p>
        </p:txBody>
      </p:sp>
      <p:sp>
        <p:nvSpPr>
          <p:cNvPr id="9" name="Rounded Rectangle 8"/>
          <p:cNvSpPr/>
          <p:nvPr/>
        </p:nvSpPr>
        <p:spPr>
          <a:xfrm>
            <a:off x="971600" y="1853267"/>
            <a:ext cx="4334936" cy="15773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a:p>
        </p:txBody>
      </p:sp>
      <p:sp>
        <p:nvSpPr>
          <p:cNvPr id="10" name="TextBox 9"/>
          <p:cNvSpPr txBox="1"/>
          <p:nvPr/>
        </p:nvSpPr>
        <p:spPr>
          <a:xfrm>
            <a:off x="1130072" y="1702425"/>
            <a:ext cx="4090000" cy="1877437"/>
          </a:xfrm>
          <a:prstGeom prst="rect">
            <a:avLst/>
          </a:prstGeom>
          <a:noFill/>
        </p:spPr>
        <p:txBody>
          <a:bodyPr wrap="square" rtlCol="0">
            <a:spAutoFit/>
          </a:bodyPr>
          <a:lstStyle/>
          <a:p>
            <a:endParaRPr lang="en-AU" sz="1400" dirty="0" smtClean="0"/>
          </a:p>
          <a:p>
            <a:r>
              <a:rPr lang="en-AU" sz="1400" b="1" dirty="0"/>
              <a:t>Kate finds a key in her Mum’s jewellery box. She tries all the doors in her house, but the key doesn’t fit. She goes to the garden. Behind a bush is a door. The key fits and she goes through into… </a:t>
            </a:r>
            <a:endParaRPr lang="en-AU" sz="1400" b="1" dirty="0" smtClean="0"/>
          </a:p>
          <a:p>
            <a:endParaRPr lang="en-AU" sz="1400" b="1" dirty="0"/>
          </a:p>
          <a:p>
            <a:r>
              <a:rPr lang="en-AU" sz="1400" b="1" dirty="0" smtClean="0"/>
              <a:t>		        (</a:t>
            </a:r>
            <a:r>
              <a:rPr lang="en-AU" sz="1400" b="1" dirty="0"/>
              <a:t>Dione Mitchell)</a:t>
            </a:r>
            <a:endParaRPr lang="en-AU" sz="1400" dirty="0"/>
          </a:p>
          <a:p>
            <a:pPr marL="285750" indent="-285750">
              <a:buFont typeface="Arial" pitchFamily="34" charset="0"/>
              <a:buChar char="•"/>
            </a:pPr>
            <a:endParaRPr lang="en-AU" dirty="0"/>
          </a:p>
        </p:txBody>
      </p:sp>
      <p:sp>
        <p:nvSpPr>
          <p:cNvPr id="3" name="TextBox 2"/>
          <p:cNvSpPr txBox="1"/>
          <p:nvPr/>
        </p:nvSpPr>
        <p:spPr>
          <a:xfrm>
            <a:off x="1259632" y="3704133"/>
            <a:ext cx="4680520" cy="738664"/>
          </a:xfrm>
          <a:prstGeom prst="rect">
            <a:avLst/>
          </a:prstGeom>
          <a:noFill/>
        </p:spPr>
        <p:txBody>
          <a:bodyPr wrap="square" rtlCol="0">
            <a:spAutoFit/>
          </a:bodyPr>
          <a:lstStyle/>
          <a:p>
            <a:r>
              <a:rPr lang="en-AU" sz="1400" dirty="0"/>
              <a:t>Kate’s curiosity is the key ingredient</a:t>
            </a:r>
            <a:r>
              <a:rPr lang="en-AU" sz="1400" dirty="0" smtClean="0"/>
              <a:t>. </a:t>
            </a:r>
            <a:r>
              <a:rPr lang="en-AU" sz="1400" dirty="0"/>
              <a:t>What does the key fit? She needs to know. That is her </a:t>
            </a:r>
            <a:r>
              <a:rPr lang="en-AU" sz="1400" b="1" dirty="0"/>
              <a:t>goal</a:t>
            </a:r>
            <a:r>
              <a:rPr lang="en-AU" sz="1400" dirty="0"/>
              <a:t>.</a:t>
            </a:r>
          </a:p>
          <a:p>
            <a:r>
              <a:rPr lang="en-AU" sz="1400" dirty="0" smtClean="0"/>
              <a:t> </a:t>
            </a:r>
            <a:endParaRPr lang="en-AU" sz="1400" dirty="0"/>
          </a:p>
        </p:txBody>
      </p:sp>
      <p:sp>
        <p:nvSpPr>
          <p:cNvPr id="4" name="TextBox 3"/>
          <p:cNvSpPr txBox="1"/>
          <p:nvPr/>
        </p:nvSpPr>
        <p:spPr>
          <a:xfrm>
            <a:off x="1187624" y="1347614"/>
            <a:ext cx="5688632" cy="584775"/>
          </a:xfrm>
          <a:prstGeom prst="rect">
            <a:avLst/>
          </a:prstGeom>
          <a:noFill/>
        </p:spPr>
        <p:txBody>
          <a:bodyPr wrap="square" rtlCol="0">
            <a:spAutoFit/>
          </a:bodyPr>
          <a:lstStyle/>
          <a:p>
            <a:r>
              <a:rPr lang="en-AU" sz="1400" dirty="0"/>
              <a:t>Sometimes the situation is a </a:t>
            </a:r>
            <a:r>
              <a:rPr lang="en-AU" sz="1400" b="1" dirty="0"/>
              <a:t>need</a:t>
            </a:r>
            <a:r>
              <a:rPr lang="en-AU" sz="1400" dirty="0"/>
              <a:t> or </a:t>
            </a:r>
            <a:r>
              <a:rPr lang="en-AU" sz="1400" b="1" dirty="0"/>
              <a:t>goal</a:t>
            </a:r>
            <a:r>
              <a:rPr lang="en-AU" sz="1400" dirty="0"/>
              <a:t> that must be satisfied. Example:</a:t>
            </a:r>
          </a:p>
          <a:p>
            <a:endParaRPr lang="en-AU"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20305" y="1846441"/>
            <a:ext cx="2175535" cy="2309485"/>
          </a:xfrm>
          <a:prstGeom prst="rect">
            <a:avLst/>
          </a:prstGeom>
        </p:spPr>
      </p:pic>
    </p:spTree>
    <p:extLst>
      <p:ext uri="{BB962C8B-B14F-4D97-AF65-F5344CB8AC3E}">
        <p14:creationId xmlns:p14="http://schemas.microsoft.com/office/powerpoint/2010/main" xmlns="" val="113231041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94" y="706388"/>
            <a:ext cx="8229600" cy="857250"/>
          </a:xfrm>
        </p:spPr>
        <p:txBody>
          <a:bodyPr>
            <a:normAutofit fontScale="90000"/>
          </a:bodyPr>
          <a:lstStyle/>
          <a:p>
            <a:r>
              <a:rPr lang="en-AU" sz="3600" b="1" dirty="0" smtClean="0"/>
              <a:t>What is the key to narrative?</a:t>
            </a:r>
            <a:r>
              <a:rPr lang="en-AU" sz="2200" dirty="0" smtClean="0"/>
              <a:t/>
            </a:r>
            <a:br>
              <a:rPr lang="en-AU" sz="2200" dirty="0" smtClean="0"/>
            </a:br>
            <a:r>
              <a:rPr lang="en-AU" sz="2200" dirty="0" smtClean="0"/>
              <a:t>                                                   </a:t>
            </a:r>
            <a:endParaRPr lang="en-AU" sz="2200" b="1" dirty="0"/>
          </a:p>
        </p:txBody>
      </p:sp>
      <p:sp>
        <p:nvSpPr>
          <p:cNvPr id="9" name="Rounded Rectangle 8"/>
          <p:cNvSpPr/>
          <p:nvPr/>
        </p:nvSpPr>
        <p:spPr>
          <a:xfrm>
            <a:off x="971600" y="1419622"/>
            <a:ext cx="4334936" cy="180484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a:p>
        </p:txBody>
      </p:sp>
      <p:sp>
        <p:nvSpPr>
          <p:cNvPr id="10" name="TextBox 9"/>
          <p:cNvSpPr txBox="1"/>
          <p:nvPr/>
        </p:nvSpPr>
        <p:spPr>
          <a:xfrm>
            <a:off x="1130072" y="1275606"/>
            <a:ext cx="4090000" cy="2092881"/>
          </a:xfrm>
          <a:prstGeom prst="rect">
            <a:avLst/>
          </a:prstGeom>
          <a:noFill/>
        </p:spPr>
        <p:txBody>
          <a:bodyPr wrap="square" rtlCol="0">
            <a:spAutoFit/>
          </a:bodyPr>
          <a:lstStyle/>
          <a:p>
            <a:endParaRPr lang="en-AU" sz="1400" dirty="0" smtClean="0"/>
          </a:p>
          <a:p>
            <a:r>
              <a:rPr lang="en-AU" sz="1400" dirty="0"/>
              <a:t>Other examples</a:t>
            </a:r>
          </a:p>
          <a:p>
            <a:r>
              <a:rPr lang="en-AU" sz="1400" b="1" dirty="0"/>
              <a:t> </a:t>
            </a:r>
            <a:endParaRPr lang="en-AU" sz="1400" dirty="0"/>
          </a:p>
          <a:p>
            <a:r>
              <a:rPr lang="en-AU" sz="1400" b="1" dirty="0"/>
              <a:t>“Wrong number,” says a familiar voice.</a:t>
            </a:r>
            <a:endParaRPr lang="en-AU" sz="1400" dirty="0"/>
          </a:p>
          <a:p>
            <a:r>
              <a:rPr lang="en-AU" sz="1400" b="1" dirty="0"/>
              <a:t>	</a:t>
            </a:r>
            <a:endParaRPr lang="en-AU" sz="1400" dirty="0"/>
          </a:p>
          <a:p>
            <a:r>
              <a:rPr lang="en-AU" sz="1400" b="1" dirty="0" smtClean="0"/>
              <a:t>When </a:t>
            </a:r>
            <a:r>
              <a:rPr lang="en-AU" sz="1400" b="1" dirty="0"/>
              <a:t>he woke up, the dinosaur was still there.</a:t>
            </a:r>
            <a:endParaRPr lang="en-AU" sz="1400" dirty="0"/>
          </a:p>
          <a:p>
            <a:r>
              <a:rPr lang="en-AU" sz="1400" b="1" dirty="0"/>
              <a:t>	</a:t>
            </a:r>
            <a:endParaRPr lang="en-AU" sz="1400" dirty="0"/>
          </a:p>
          <a:p>
            <a:r>
              <a:rPr lang="en-AU" sz="1400" b="1" dirty="0"/>
              <a:t>Last man on Earth. There is a knock at the door.</a:t>
            </a:r>
            <a:endParaRPr lang="en-AU" sz="1400" dirty="0"/>
          </a:p>
          <a:p>
            <a:pPr marL="285750" indent="-285750">
              <a:buFont typeface="Arial" pitchFamily="34" charset="0"/>
              <a:buChar char="•"/>
            </a:pPr>
            <a:endParaRPr lang="en-AU" dirty="0"/>
          </a:p>
        </p:txBody>
      </p:sp>
      <p:sp>
        <p:nvSpPr>
          <p:cNvPr id="3" name="TextBox 2"/>
          <p:cNvSpPr txBox="1"/>
          <p:nvPr/>
        </p:nvSpPr>
        <p:spPr>
          <a:xfrm>
            <a:off x="1259632" y="3507854"/>
            <a:ext cx="3384376" cy="738664"/>
          </a:xfrm>
          <a:prstGeom prst="rect">
            <a:avLst/>
          </a:prstGeom>
          <a:noFill/>
        </p:spPr>
        <p:txBody>
          <a:bodyPr wrap="square" rtlCol="0">
            <a:spAutoFit/>
          </a:bodyPr>
          <a:lstStyle/>
          <a:p>
            <a:r>
              <a:rPr lang="en-AU" sz="1400" dirty="0"/>
              <a:t>If someone has a problem, or a goal to reach, they </a:t>
            </a:r>
            <a:r>
              <a:rPr lang="en-AU" sz="1400" b="1" i="1" dirty="0"/>
              <a:t>must </a:t>
            </a:r>
            <a:r>
              <a:rPr lang="en-AU" sz="1400" dirty="0"/>
              <a:t>act. </a:t>
            </a:r>
            <a:r>
              <a:rPr lang="en-AU" sz="1400" dirty="0" smtClean="0"/>
              <a:t>This causes them to </a:t>
            </a:r>
            <a:r>
              <a:rPr lang="en-AU" sz="1400" dirty="0"/>
              <a:t>go on a narrative “journey” - the story. </a:t>
            </a:r>
          </a:p>
        </p:txBody>
      </p:sp>
      <p:sp>
        <p:nvSpPr>
          <p:cNvPr id="8" name="Rounded Rectangle 7"/>
          <p:cNvSpPr/>
          <p:nvPr/>
        </p:nvSpPr>
        <p:spPr>
          <a:xfrm>
            <a:off x="5438098" y="2104930"/>
            <a:ext cx="3015661" cy="23762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a:p>
        </p:txBody>
      </p:sp>
      <p:sp>
        <p:nvSpPr>
          <p:cNvPr id="11" name="Rectangle 10"/>
          <p:cNvSpPr/>
          <p:nvPr/>
        </p:nvSpPr>
        <p:spPr>
          <a:xfrm>
            <a:off x="5508104" y="2358191"/>
            <a:ext cx="2908961" cy="1869743"/>
          </a:xfrm>
          <a:prstGeom prst="rect">
            <a:avLst/>
          </a:prstGeom>
        </p:spPr>
        <p:txBody>
          <a:bodyPr wrap="square">
            <a:spAutoFit/>
          </a:bodyPr>
          <a:lstStyle/>
          <a:p>
            <a:r>
              <a:rPr lang="en-AU" sz="1050" dirty="0"/>
              <a:t>Suggested activities</a:t>
            </a:r>
          </a:p>
          <a:p>
            <a:r>
              <a:rPr lang="en-AU" sz="1050" dirty="0"/>
              <a:t> </a:t>
            </a:r>
          </a:p>
          <a:p>
            <a:pPr marL="171450" lvl="0" indent="-171450">
              <a:buFont typeface="Courier New" panose="02070309020205020404" pitchFamily="49" charset="0"/>
              <a:buChar char="o"/>
            </a:pPr>
            <a:r>
              <a:rPr lang="en-AU" sz="1050" dirty="0"/>
              <a:t>As a class, talk about the </a:t>
            </a:r>
            <a:r>
              <a:rPr lang="en-AU" sz="1050" b="1" i="1" dirty="0"/>
              <a:t>basic idea </a:t>
            </a:r>
            <a:r>
              <a:rPr lang="en-AU" sz="1050" dirty="0"/>
              <a:t>of famous films and stories. </a:t>
            </a:r>
          </a:p>
          <a:p>
            <a:pPr marL="171450" lvl="0" indent="-171450">
              <a:buFont typeface="Courier New" panose="02070309020205020404" pitchFamily="49" charset="0"/>
              <a:buChar char="o"/>
            </a:pPr>
            <a:r>
              <a:rPr lang="en-AU" sz="1050" dirty="0"/>
              <a:t>Talk about odd situations </a:t>
            </a:r>
            <a:r>
              <a:rPr lang="en-AU" sz="1050" dirty="0" err="1"/>
              <a:t>eg</a:t>
            </a:r>
            <a:r>
              <a:rPr lang="en-AU" sz="1050" dirty="0"/>
              <a:t> Being locked out of the house; A stranger appears; You accept a stupid dare. Talk about how you could develop a story </a:t>
            </a:r>
            <a:r>
              <a:rPr lang="en-AU" sz="1050" i="1" dirty="0"/>
              <a:t>out of </a:t>
            </a:r>
            <a:r>
              <a:rPr lang="en-AU" sz="1050" i="1" dirty="0" smtClean="0"/>
              <a:t>that </a:t>
            </a:r>
            <a:r>
              <a:rPr lang="en-AU" sz="1050" i="1" dirty="0"/>
              <a:t>situation</a:t>
            </a:r>
            <a:r>
              <a:rPr lang="en-AU" sz="1050" dirty="0"/>
              <a:t>. </a:t>
            </a:r>
          </a:p>
          <a:p>
            <a:pPr marL="171450" lvl="0" indent="-171450">
              <a:buFont typeface="Courier New" panose="02070309020205020404" pitchFamily="49" charset="0"/>
              <a:buChar char="o"/>
            </a:pPr>
            <a:r>
              <a:rPr lang="en-AU" sz="1050" dirty="0"/>
              <a:t>Use these words as a starting point for a story: Revenge; Escape; Rescue; Temptation; Underdog; Lost.</a:t>
            </a:r>
          </a:p>
        </p:txBody>
      </p:sp>
    </p:spTree>
    <p:extLst>
      <p:ext uri="{BB962C8B-B14F-4D97-AF65-F5344CB8AC3E}">
        <p14:creationId xmlns:p14="http://schemas.microsoft.com/office/powerpoint/2010/main" xmlns="" val="3511849151"/>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94" y="706388"/>
            <a:ext cx="8229600" cy="857250"/>
          </a:xfrm>
        </p:spPr>
        <p:txBody>
          <a:bodyPr>
            <a:normAutofit fontScale="90000"/>
          </a:bodyPr>
          <a:lstStyle/>
          <a:p>
            <a:r>
              <a:rPr lang="en-AU" sz="3600" b="1" dirty="0" smtClean="0"/>
              <a:t>Character and motivation</a:t>
            </a:r>
            <a:r>
              <a:rPr lang="en-AU" sz="2200" dirty="0" smtClean="0"/>
              <a:t/>
            </a:r>
            <a:br>
              <a:rPr lang="en-AU" sz="2200" dirty="0" smtClean="0"/>
            </a:br>
            <a:r>
              <a:rPr lang="en-AU" sz="2200" dirty="0" smtClean="0"/>
              <a:t>                                                   </a:t>
            </a:r>
            <a:endParaRPr lang="en-AU" sz="2200" b="1" dirty="0"/>
          </a:p>
        </p:txBody>
      </p:sp>
      <p:sp>
        <p:nvSpPr>
          <p:cNvPr id="9" name="Rounded Rectangle 8"/>
          <p:cNvSpPr/>
          <p:nvPr/>
        </p:nvSpPr>
        <p:spPr>
          <a:xfrm>
            <a:off x="784352" y="2401019"/>
            <a:ext cx="5299816" cy="95584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a:p>
        </p:txBody>
      </p:sp>
      <p:sp>
        <p:nvSpPr>
          <p:cNvPr id="10" name="TextBox 9"/>
          <p:cNvSpPr txBox="1"/>
          <p:nvPr/>
        </p:nvSpPr>
        <p:spPr>
          <a:xfrm>
            <a:off x="986056" y="1635646"/>
            <a:ext cx="4882088" cy="1877437"/>
          </a:xfrm>
          <a:prstGeom prst="rect">
            <a:avLst/>
          </a:prstGeom>
          <a:noFill/>
        </p:spPr>
        <p:txBody>
          <a:bodyPr wrap="square" rtlCol="0">
            <a:spAutoFit/>
          </a:bodyPr>
          <a:lstStyle/>
          <a:p>
            <a:endParaRPr lang="en-AU" sz="1400" dirty="0" smtClean="0"/>
          </a:p>
          <a:p>
            <a:r>
              <a:rPr lang="en-AU" sz="1400" dirty="0"/>
              <a:t> </a:t>
            </a:r>
            <a:r>
              <a:rPr lang="en-AU" sz="1400" dirty="0" smtClean="0"/>
              <a:t>      Stories: </a:t>
            </a:r>
            <a:r>
              <a:rPr lang="en-AU" sz="1400" b="1" i="1" dirty="0"/>
              <a:t>how people act in response to a problem or goal</a:t>
            </a:r>
            <a:r>
              <a:rPr lang="en-AU" sz="1400" dirty="0" smtClean="0"/>
              <a:t>.</a:t>
            </a:r>
            <a:endParaRPr lang="en-AU" sz="1400" dirty="0"/>
          </a:p>
          <a:p>
            <a:r>
              <a:rPr lang="en-AU" sz="1400" dirty="0"/>
              <a:t> </a:t>
            </a:r>
          </a:p>
          <a:p>
            <a:endParaRPr lang="en-AU" sz="1400" b="1" dirty="0" smtClean="0"/>
          </a:p>
          <a:p>
            <a:r>
              <a:rPr lang="en-AU" sz="1400" b="1" dirty="0" smtClean="0"/>
              <a:t>Kate </a:t>
            </a:r>
            <a:r>
              <a:rPr lang="en-AU" sz="1400" b="1" dirty="0"/>
              <a:t>	</a:t>
            </a:r>
            <a:r>
              <a:rPr lang="en-AU" sz="1400" b="1" dirty="0" smtClean="0"/>
              <a:t>what </a:t>
            </a:r>
            <a:r>
              <a:rPr lang="en-AU" sz="1400" b="1" dirty="0"/>
              <a:t>is key for?	Kate needs to </a:t>
            </a:r>
            <a:r>
              <a:rPr lang="en-AU" sz="1400" b="1" dirty="0" smtClean="0"/>
              <a:t>find </a:t>
            </a:r>
            <a:r>
              <a:rPr lang="en-AU" sz="1400" b="1" dirty="0"/>
              <a:t>out</a:t>
            </a:r>
            <a:endParaRPr lang="en-AU" sz="1400" dirty="0"/>
          </a:p>
          <a:p>
            <a:r>
              <a:rPr lang="en-AU" sz="1400" dirty="0"/>
              <a:t> </a:t>
            </a:r>
          </a:p>
          <a:p>
            <a:r>
              <a:rPr lang="en-AU" sz="1400" dirty="0"/>
              <a:t>Kate’s </a:t>
            </a:r>
            <a:r>
              <a:rPr lang="en-AU" sz="1400" b="1" dirty="0"/>
              <a:t>motivation</a:t>
            </a:r>
            <a:r>
              <a:rPr lang="en-AU" sz="1400" dirty="0"/>
              <a:t> is curiosity. </a:t>
            </a:r>
          </a:p>
          <a:p>
            <a:pPr marL="285750" indent="-285750">
              <a:buFont typeface="Arial" pitchFamily="34" charset="0"/>
              <a:buChar char="•"/>
            </a:pPr>
            <a:endParaRPr lang="en-AU" dirty="0"/>
          </a:p>
        </p:txBody>
      </p:sp>
      <p:sp>
        <p:nvSpPr>
          <p:cNvPr id="3" name="TextBox 2"/>
          <p:cNvSpPr txBox="1"/>
          <p:nvPr/>
        </p:nvSpPr>
        <p:spPr>
          <a:xfrm>
            <a:off x="1259632" y="1419622"/>
            <a:ext cx="3384376" cy="307777"/>
          </a:xfrm>
          <a:prstGeom prst="rect">
            <a:avLst/>
          </a:prstGeom>
          <a:noFill/>
        </p:spPr>
        <p:txBody>
          <a:bodyPr wrap="square" rtlCol="0">
            <a:spAutoFit/>
          </a:bodyPr>
          <a:lstStyle/>
          <a:p>
            <a:r>
              <a:rPr lang="en-AU" sz="1400" dirty="0"/>
              <a:t>All stories have characters. Why? </a:t>
            </a:r>
          </a:p>
        </p:txBody>
      </p:sp>
      <p:sp>
        <p:nvSpPr>
          <p:cNvPr id="12" name="Rounded Rectangle 11"/>
          <p:cNvSpPr/>
          <p:nvPr/>
        </p:nvSpPr>
        <p:spPr>
          <a:xfrm>
            <a:off x="4240736" y="2931790"/>
            <a:ext cx="4147688"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a:p>
        </p:txBody>
      </p:sp>
      <p:sp>
        <p:nvSpPr>
          <p:cNvPr id="13" name="TextBox 12"/>
          <p:cNvSpPr txBox="1"/>
          <p:nvPr/>
        </p:nvSpPr>
        <p:spPr>
          <a:xfrm>
            <a:off x="4442440" y="2355726"/>
            <a:ext cx="4090000" cy="1661993"/>
          </a:xfrm>
          <a:prstGeom prst="rect">
            <a:avLst/>
          </a:prstGeom>
          <a:noFill/>
        </p:spPr>
        <p:txBody>
          <a:bodyPr wrap="square" rtlCol="0">
            <a:spAutoFit/>
          </a:bodyPr>
          <a:lstStyle/>
          <a:p>
            <a:endParaRPr lang="en-AU" sz="1400" dirty="0" smtClean="0"/>
          </a:p>
          <a:p>
            <a:endParaRPr lang="en-AU" sz="1400" dirty="0"/>
          </a:p>
          <a:p>
            <a:endParaRPr lang="en-AU" sz="1400" b="1" dirty="0" smtClean="0"/>
          </a:p>
          <a:p>
            <a:r>
              <a:rPr lang="en-AU" sz="1400" b="1" dirty="0" smtClean="0"/>
              <a:t>Carrie</a:t>
            </a:r>
            <a:r>
              <a:rPr lang="en-AU" sz="1400" b="1" dirty="0"/>
              <a:t>	</a:t>
            </a:r>
            <a:r>
              <a:rPr lang="en-AU" sz="1400" b="1" dirty="0" smtClean="0"/>
              <a:t>bullied</a:t>
            </a:r>
            <a:r>
              <a:rPr lang="en-AU" sz="1400" b="1" dirty="0"/>
              <a:t>	</a:t>
            </a:r>
            <a:r>
              <a:rPr lang="en-AU" sz="1400" b="1" dirty="0" smtClean="0"/>
              <a:t>Wants </a:t>
            </a:r>
            <a:r>
              <a:rPr lang="en-AU" sz="1400" b="1" dirty="0"/>
              <a:t>revenge</a:t>
            </a:r>
            <a:endParaRPr lang="en-AU" sz="1400" dirty="0"/>
          </a:p>
          <a:p>
            <a:r>
              <a:rPr lang="en-AU" sz="1400" dirty="0"/>
              <a:t> </a:t>
            </a:r>
          </a:p>
          <a:p>
            <a:r>
              <a:rPr lang="en-AU" sz="1400" dirty="0"/>
              <a:t>Carrie’s motivation is pain. </a:t>
            </a:r>
          </a:p>
          <a:p>
            <a:pPr marL="285750" indent="-285750">
              <a:buFont typeface="Arial" pitchFamily="34" charset="0"/>
              <a:buChar char="•"/>
            </a:pPr>
            <a:endParaRPr lang="en-AU" dirty="0"/>
          </a:p>
        </p:txBody>
      </p:sp>
      <p:sp>
        <p:nvSpPr>
          <p:cNvPr id="14" name="Rounded Rectangle 13"/>
          <p:cNvSpPr/>
          <p:nvPr/>
        </p:nvSpPr>
        <p:spPr>
          <a:xfrm>
            <a:off x="1115616" y="3794725"/>
            <a:ext cx="6048672" cy="83153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a:p>
        </p:txBody>
      </p:sp>
      <p:sp>
        <p:nvSpPr>
          <p:cNvPr id="4" name="TextBox 3"/>
          <p:cNvSpPr txBox="1"/>
          <p:nvPr/>
        </p:nvSpPr>
        <p:spPr>
          <a:xfrm>
            <a:off x="1259632" y="3500884"/>
            <a:ext cx="5616624" cy="1231106"/>
          </a:xfrm>
          <a:prstGeom prst="rect">
            <a:avLst/>
          </a:prstGeom>
          <a:noFill/>
        </p:spPr>
        <p:txBody>
          <a:bodyPr wrap="square" rtlCol="0">
            <a:spAutoFit/>
          </a:bodyPr>
          <a:lstStyle/>
          <a:p>
            <a:r>
              <a:rPr lang="en-AU" sz="1400" dirty="0"/>
              <a:t> </a:t>
            </a:r>
          </a:p>
          <a:p>
            <a:endParaRPr lang="en-AU" sz="1400" b="1" dirty="0" smtClean="0"/>
          </a:p>
          <a:p>
            <a:r>
              <a:rPr lang="en-AU" sz="1400" b="1" dirty="0" smtClean="0"/>
              <a:t>Kate</a:t>
            </a:r>
            <a:r>
              <a:rPr lang="en-AU" sz="1400" b="1" dirty="0"/>
              <a:t>		wants		to find out (her goal)</a:t>
            </a:r>
            <a:endParaRPr lang="en-AU" sz="1400" dirty="0"/>
          </a:p>
          <a:p>
            <a:r>
              <a:rPr lang="en-AU" sz="1400" b="1" dirty="0" smtClean="0"/>
              <a:t>Carrie</a:t>
            </a:r>
            <a:r>
              <a:rPr lang="en-AU" sz="1400" b="1" dirty="0"/>
              <a:t>		wants		revenge (her goal)</a:t>
            </a:r>
            <a:endParaRPr lang="en-AU" sz="1400" dirty="0"/>
          </a:p>
          <a:p>
            <a:endParaRPr lang="en-AU" dirty="0"/>
          </a:p>
        </p:txBody>
      </p:sp>
      <p:sp>
        <p:nvSpPr>
          <p:cNvPr id="5" name="TextBox 4"/>
          <p:cNvSpPr txBox="1"/>
          <p:nvPr/>
        </p:nvSpPr>
        <p:spPr>
          <a:xfrm>
            <a:off x="1331640" y="3428876"/>
            <a:ext cx="2253864" cy="584775"/>
          </a:xfrm>
          <a:prstGeom prst="rect">
            <a:avLst/>
          </a:prstGeom>
          <a:noFill/>
        </p:spPr>
        <p:txBody>
          <a:bodyPr wrap="square" rtlCol="0">
            <a:spAutoFit/>
          </a:bodyPr>
          <a:lstStyle/>
          <a:p>
            <a:r>
              <a:rPr lang="en-AU" sz="1400" dirty="0"/>
              <a:t>Characters have </a:t>
            </a:r>
            <a:r>
              <a:rPr lang="en-AU" sz="1400" b="1" dirty="0"/>
              <a:t>goals</a:t>
            </a:r>
            <a:r>
              <a:rPr lang="en-AU" sz="1400" dirty="0"/>
              <a:t>.</a:t>
            </a:r>
          </a:p>
          <a:p>
            <a:endParaRPr lang="en-AU" dirty="0"/>
          </a:p>
        </p:txBody>
      </p:sp>
    </p:spTree>
    <p:extLst>
      <p:ext uri="{BB962C8B-B14F-4D97-AF65-F5344CB8AC3E}">
        <p14:creationId xmlns:p14="http://schemas.microsoft.com/office/powerpoint/2010/main" xmlns="" val="76938820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94" y="706388"/>
            <a:ext cx="8229600" cy="857250"/>
          </a:xfrm>
        </p:spPr>
        <p:txBody>
          <a:bodyPr>
            <a:normAutofit fontScale="90000"/>
          </a:bodyPr>
          <a:lstStyle/>
          <a:p>
            <a:r>
              <a:rPr lang="en-AU" sz="3600" b="1" dirty="0" smtClean="0"/>
              <a:t>What is the key to narrative?</a:t>
            </a:r>
            <a:r>
              <a:rPr lang="en-AU" sz="2200" dirty="0" smtClean="0"/>
              <a:t/>
            </a:r>
            <a:br>
              <a:rPr lang="en-AU" sz="2200" dirty="0" smtClean="0"/>
            </a:br>
            <a:r>
              <a:rPr lang="en-AU" sz="2200" dirty="0" smtClean="0"/>
              <a:t>                                                   </a:t>
            </a:r>
            <a:endParaRPr lang="en-AU" sz="2200" b="1" dirty="0"/>
          </a:p>
        </p:txBody>
      </p:sp>
      <p:sp>
        <p:nvSpPr>
          <p:cNvPr id="9" name="Rounded Rectangle 8"/>
          <p:cNvSpPr/>
          <p:nvPr/>
        </p:nvSpPr>
        <p:spPr>
          <a:xfrm>
            <a:off x="971600" y="2139703"/>
            <a:ext cx="4334936"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a:p>
        </p:txBody>
      </p:sp>
      <p:sp>
        <p:nvSpPr>
          <p:cNvPr id="10" name="TextBox 9"/>
          <p:cNvSpPr txBox="1"/>
          <p:nvPr/>
        </p:nvSpPr>
        <p:spPr>
          <a:xfrm>
            <a:off x="1130072" y="1995686"/>
            <a:ext cx="4090000" cy="1015663"/>
          </a:xfrm>
          <a:prstGeom prst="rect">
            <a:avLst/>
          </a:prstGeom>
          <a:noFill/>
        </p:spPr>
        <p:txBody>
          <a:bodyPr wrap="square" rtlCol="0">
            <a:spAutoFit/>
          </a:bodyPr>
          <a:lstStyle/>
          <a:p>
            <a:endParaRPr lang="en-AU" sz="1400" dirty="0" smtClean="0"/>
          </a:p>
          <a:p>
            <a:pPr marL="285750" lvl="0" indent="-285750">
              <a:buFont typeface="Courier New" panose="02070309020205020404" pitchFamily="49" charset="0"/>
              <a:buChar char="o"/>
            </a:pPr>
            <a:r>
              <a:rPr lang="en-AU" sz="1400" dirty="0"/>
              <a:t>Kate is a sweet little girl. </a:t>
            </a:r>
          </a:p>
          <a:p>
            <a:pPr marL="285750" lvl="0" indent="-285750">
              <a:buFont typeface="Courier New" panose="02070309020205020404" pitchFamily="49" charset="0"/>
              <a:buChar char="o"/>
            </a:pPr>
            <a:r>
              <a:rPr lang="en-AU" sz="1400" dirty="0"/>
              <a:t>Carrie is a troubled teenager. </a:t>
            </a:r>
          </a:p>
          <a:p>
            <a:pPr marL="285750" indent="-285750">
              <a:buFont typeface="Arial" pitchFamily="34" charset="0"/>
              <a:buChar char="•"/>
            </a:pPr>
            <a:endParaRPr lang="en-AU" dirty="0"/>
          </a:p>
        </p:txBody>
      </p:sp>
      <p:sp>
        <p:nvSpPr>
          <p:cNvPr id="3" name="TextBox 2"/>
          <p:cNvSpPr txBox="1"/>
          <p:nvPr/>
        </p:nvSpPr>
        <p:spPr>
          <a:xfrm>
            <a:off x="1115616" y="1472466"/>
            <a:ext cx="3384376" cy="523220"/>
          </a:xfrm>
          <a:prstGeom prst="rect">
            <a:avLst/>
          </a:prstGeom>
          <a:noFill/>
        </p:spPr>
        <p:txBody>
          <a:bodyPr wrap="square" rtlCol="0">
            <a:spAutoFit/>
          </a:bodyPr>
          <a:lstStyle/>
          <a:p>
            <a:r>
              <a:rPr lang="en-AU" sz="1400" dirty="0"/>
              <a:t>Characters should be like real people. Everything must be “true” to the character.</a:t>
            </a:r>
          </a:p>
        </p:txBody>
      </p:sp>
      <p:sp>
        <p:nvSpPr>
          <p:cNvPr id="8" name="Rounded Rectangle 7"/>
          <p:cNvSpPr/>
          <p:nvPr/>
        </p:nvSpPr>
        <p:spPr>
          <a:xfrm>
            <a:off x="5401404" y="1779662"/>
            <a:ext cx="3015661" cy="25204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a:p>
        </p:txBody>
      </p:sp>
      <p:sp>
        <p:nvSpPr>
          <p:cNvPr id="11" name="Rectangle 10"/>
          <p:cNvSpPr/>
          <p:nvPr/>
        </p:nvSpPr>
        <p:spPr>
          <a:xfrm>
            <a:off x="5508104" y="1923678"/>
            <a:ext cx="2908961" cy="2354491"/>
          </a:xfrm>
          <a:prstGeom prst="rect">
            <a:avLst/>
          </a:prstGeom>
        </p:spPr>
        <p:txBody>
          <a:bodyPr wrap="square">
            <a:spAutoFit/>
          </a:bodyPr>
          <a:lstStyle/>
          <a:p>
            <a:r>
              <a:rPr lang="en-AU" sz="1050" dirty="0"/>
              <a:t>Suggested activities</a:t>
            </a:r>
          </a:p>
          <a:p>
            <a:r>
              <a:rPr lang="en-AU" sz="1050" dirty="0"/>
              <a:t> </a:t>
            </a:r>
          </a:p>
          <a:p>
            <a:pPr marL="171450" lvl="0" indent="-171450">
              <a:buFont typeface="Courier New" panose="02070309020205020404" pitchFamily="49" charset="0"/>
              <a:buChar char="o"/>
            </a:pPr>
            <a:r>
              <a:rPr lang="en-AU" sz="1050" dirty="0"/>
              <a:t>In groups, talk about what we would expect if these characters appeared in a story: The Prince in Cinderella; Shrek; Harry Potter. </a:t>
            </a:r>
          </a:p>
          <a:p>
            <a:pPr marL="171450" lvl="0" indent="-171450">
              <a:buFont typeface="Courier New" panose="02070309020205020404" pitchFamily="49" charset="0"/>
              <a:buChar char="o"/>
            </a:pPr>
            <a:r>
              <a:rPr lang="en-AU" sz="1050" dirty="0"/>
              <a:t>Design a character (Part A). You might create a young boy who is always up for something dangerous to do; or a girl who is unhappy because she is lonely; or a fantasy character such as a fairy </a:t>
            </a:r>
            <a:r>
              <a:rPr lang="en-AU" sz="1050" dirty="0" smtClean="0"/>
              <a:t>or </a:t>
            </a:r>
            <a:r>
              <a:rPr lang="en-AU" sz="1050" dirty="0"/>
              <a:t>a princess. </a:t>
            </a:r>
          </a:p>
          <a:p>
            <a:pPr marL="171450" lvl="0" indent="-171450">
              <a:buFont typeface="Courier New" panose="02070309020205020404" pitchFamily="49" charset="0"/>
              <a:buChar char="o"/>
            </a:pPr>
            <a:r>
              <a:rPr lang="en-AU" sz="1050" dirty="0"/>
              <a:t>Design a character (Part B). Now take the character created </a:t>
            </a:r>
            <a:r>
              <a:rPr lang="en-AU" sz="1050" dirty="0" smtClean="0"/>
              <a:t>(Part A) and </a:t>
            </a:r>
            <a:r>
              <a:rPr lang="en-AU" sz="1050" dirty="0"/>
              <a:t>imagine a problem situation, something that </a:t>
            </a:r>
            <a:r>
              <a:rPr lang="en-AU" sz="1050" dirty="0" smtClean="0"/>
              <a:t>that </a:t>
            </a:r>
            <a:r>
              <a:rPr lang="en-AU" sz="1050" dirty="0"/>
              <a:t>character has to respond to. </a:t>
            </a:r>
          </a:p>
        </p:txBody>
      </p:sp>
      <p:sp>
        <p:nvSpPr>
          <p:cNvPr id="12" name="Rounded Rectangle 11"/>
          <p:cNvSpPr/>
          <p:nvPr/>
        </p:nvSpPr>
        <p:spPr>
          <a:xfrm>
            <a:off x="971600" y="3716328"/>
            <a:ext cx="4334936"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a:p>
        </p:txBody>
      </p:sp>
      <p:sp>
        <p:nvSpPr>
          <p:cNvPr id="13" name="TextBox 12"/>
          <p:cNvSpPr txBox="1"/>
          <p:nvPr/>
        </p:nvSpPr>
        <p:spPr>
          <a:xfrm>
            <a:off x="1130072" y="3572311"/>
            <a:ext cx="4090000" cy="1015663"/>
          </a:xfrm>
          <a:prstGeom prst="rect">
            <a:avLst/>
          </a:prstGeom>
          <a:noFill/>
        </p:spPr>
        <p:txBody>
          <a:bodyPr wrap="square" rtlCol="0">
            <a:spAutoFit/>
          </a:bodyPr>
          <a:lstStyle/>
          <a:p>
            <a:endParaRPr lang="en-AU" sz="1400" dirty="0" smtClean="0"/>
          </a:p>
          <a:p>
            <a:pPr marL="285750" lvl="0" indent="-285750">
              <a:buFont typeface="Courier New" panose="02070309020205020404" pitchFamily="49" charset="0"/>
              <a:buChar char="o"/>
            </a:pPr>
            <a:r>
              <a:rPr lang="en-AU" sz="1400" dirty="0"/>
              <a:t>If Kate decided to take revenge?</a:t>
            </a:r>
          </a:p>
          <a:p>
            <a:pPr marL="285750" lvl="0" indent="-285750">
              <a:buFont typeface="Courier New" panose="02070309020205020404" pitchFamily="49" charset="0"/>
              <a:buChar char="o"/>
            </a:pPr>
            <a:r>
              <a:rPr lang="en-AU" sz="1400" dirty="0"/>
              <a:t>If Carrie wanted to explore a fantasy garden?</a:t>
            </a:r>
          </a:p>
          <a:p>
            <a:pPr marL="285750" indent="-285750">
              <a:buFont typeface="Arial" pitchFamily="34" charset="0"/>
              <a:buChar char="•"/>
            </a:pPr>
            <a:endParaRPr lang="en-AU" dirty="0"/>
          </a:p>
        </p:txBody>
      </p:sp>
      <p:sp>
        <p:nvSpPr>
          <p:cNvPr id="4" name="TextBox 3"/>
          <p:cNvSpPr txBox="1"/>
          <p:nvPr/>
        </p:nvSpPr>
        <p:spPr>
          <a:xfrm>
            <a:off x="1130072" y="3067675"/>
            <a:ext cx="3441928" cy="800219"/>
          </a:xfrm>
          <a:prstGeom prst="rect">
            <a:avLst/>
          </a:prstGeom>
          <a:noFill/>
        </p:spPr>
        <p:txBody>
          <a:bodyPr wrap="square" rtlCol="0">
            <a:spAutoFit/>
          </a:bodyPr>
          <a:lstStyle/>
          <a:p>
            <a:r>
              <a:rPr lang="en-AU" sz="1400" dirty="0"/>
              <a:t>The actions, the plot - must align with the character. </a:t>
            </a:r>
          </a:p>
          <a:p>
            <a:endParaRPr lang="en-AU" dirty="0"/>
          </a:p>
        </p:txBody>
      </p:sp>
    </p:spTree>
    <p:extLst>
      <p:ext uri="{BB962C8B-B14F-4D97-AF65-F5344CB8AC3E}">
        <p14:creationId xmlns:p14="http://schemas.microsoft.com/office/powerpoint/2010/main" xmlns="" val="907778735"/>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5378544" y="1563638"/>
            <a:ext cx="3038521" cy="1800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a:p>
        </p:txBody>
      </p:sp>
      <p:sp>
        <p:nvSpPr>
          <p:cNvPr id="2" name="Title 1"/>
          <p:cNvSpPr>
            <a:spLocks noGrp="1"/>
          </p:cNvSpPr>
          <p:nvPr>
            <p:ph type="title"/>
          </p:nvPr>
        </p:nvSpPr>
        <p:spPr>
          <a:xfrm>
            <a:off x="463894" y="706388"/>
            <a:ext cx="8229600" cy="857250"/>
          </a:xfrm>
        </p:spPr>
        <p:txBody>
          <a:bodyPr>
            <a:normAutofit fontScale="90000"/>
          </a:bodyPr>
          <a:lstStyle/>
          <a:p>
            <a:r>
              <a:rPr lang="en-AU" sz="3600" b="1" dirty="0" smtClean="0"/>
              <a:t>What happens next…?</a:t>
            </a:r>
            <a:br>
              <a:rPr lang="en-AU" sz="3600" b="1" dirty="0" smtClean="0"/>
            </a:br>
            <a:r>
              <a:rPr lang="en-AU" sz="3600" b="1" dirty="0" smtClean="0"/>
              <a:t>The importance of plot</a:t>
            </a:r>
            <a:r>
              <a:rPr lang="en-AU" sz="2200" dirty="0" smtClean="0"/>
              <a:t/>
            </a:r>
            <a:br>
              <a:rPr lang="en-AU" sz="2200" dirty="0" smtClean="0"/>
            </a:br>
            <a:r>
              <a:rPr lang="en-AU" sz="2200" dirty="0" smtClean="0"/>
              <a:t>                                                   </a:t>
            </a:r>
            <a:endParaRPr lang="en-AU" sz="2200" b="1" dirty="0"/>
          </a:p>
        </p:txBody>
      </p:sp>
      <p:sp>
        <p:nvSpPr>
          <p:cNvPr id="9" name="Rounded Rectangle 8"/>
          <p:cNvSpPr/>
          <p:nvPr/>
        </p:nvSpPr>
        <p:spPr>
          <a:xfrm>
            <a:off x="971600" y="1995686"/>
            <a:ext cx="4334936" cy="129614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a:p>
        </p:txBody>
      </p:sp>
      <p:sp>
        <p:nvSpPr>
          <p:cNvPr id="10" name="TextBox 9"/>
          <p:cNvSpPr txBox="1"/>
          <p:nvPr/>
        </p:nvSpPr>
        <p:spPr>
          <a:xfrm>
            <a:off x="1130072" y="1851670"/>
            <a:ext cx="4090000" cy="1661993"/>
          </a:xfrm>
          <a:prstGeom prst="rect">
            <a:avLst/>
          </a:prstGeom>
          <a:noFill/>
        </p:spPr>
        <p:txBody>
          <a:bodyPr wrap="square" rtlCol="0">
            <a:spAutoFit/>
          </a:bodyPr>
          <a:lstStyle/>
          <a:p>
            <a:endParaRPr lang="en-AU" sz="1400" dirty="0" smtClean="0"/>
          </a:p>
          <a:p>
            <a:r>
              <a:rPr lang="en-AU" sz="1400" b="1" dirty="0"/>
              <a:t>Dr Wow in Atlantis</a:t>
            </a:r>
            <a:endParaRPr lang="en-AU" sz="1400" dirty="0"/>
          </a:p>
          <a:p>
            <a:r>
              <a:rPr lang="en-AU" sz="1400" dirty="0"/>
              <a:t> </a:t>
            </a:r>
          </a:p>
          <a:p>
            <a:r>
              <a:rPr lang="en-AU" sz="1400" dirty="0"/>
              <a:t>Characters = Billy, his crazy inventor Uncle Harry</a:t>
            </a:r>
          </a:p>
          <a:p>
            <a:r>
              <a:rPr lang="en-AU" sz="1400" dirty="0"/>
              <a:t>Provocative situation = Harry invents a submarine to explore the lost city of Atlantis</a:t>
            </a:r>
          </a:p>
          <a:p>
            <a:pPr marL="285750" indent="-285750">
              <a:buFont typeface="Arial" pitchFamily="34" charset="0"/>
              <a:buChar char="•"/>
            </a:pPr>
            <a:endParaRPr lang="en-AU" dirty="0"/>
          </a:p>
        </p:txBody>
      </p:sp>
      <p:sp>
        <p:nvSpPr>
          <p:cNvPr id="3" name="TextBox 2"/>
          <p:cNvSpPr txBox="1"/>
          <p:nvPr/>
        </p:nvSpPr>
        <p:spPr>
          <a:xfrm>
            <a:off x="1115616" y="1615901"/>
            <a:ext cx="4190920" cy="307777"/>
          </a:xfrm>
          <a:prstGeom prst="rect">
            <a:avLst/>
          </a:prstGeom>
          <a:noFill/>
        </p:spPr>
        <p:txBody>
          <a:bodyPr wrap="square" rtlCol="0">
            <a:spAutoFit/>
          </a:bodyPr>
          <a:lstStyle/>
          <a:p>
            <a:r>
              <a:rPr lang="en-AU" sz="1400" dirty="0"/>
              <a:t>A</a:t>
            </a:r>
            <a:r>
              <a:rPr lang="en-AU" sz="1400" b="1" dirty="0"/>
              <a:t> character</a:t>
            </a:r>
            <a:r>
              <a:rPr lang="en-AU" sz="1400" dirty="0"/>
              <a:t> reacts to the </a:t>
            </a:r>
            <a:r>
              <a:rPr lang="en-AU" sz="1400" b="1" dirty="0"/>
              <a:t>problem situation</a:t>
            </a:r>
            <a:r>
              <a:rPr lang="en-AU" sz="1400" dirty="0"/>
              <a:t>. </a:t>
            </a:r>
            <a:r>
              <a:rPr lang="en-AU" sz="1400" dirty="0" smtClean="0"/>
              <a:t>Example</a:t>
            </a:r>
            <a:r>
              <a:rPr lang="en-AU" sz="1400" dirty="0"/>
              <a:t>:</a:t>
            </a:r>
          </a:p>
        </p:txBody>
      </p:sp>
      <p:sp>
        <p:nvSpPr>
          <p:cNvPr id="11" name="Rectangle 10"/>
          <p:cNvSpPr/>
          <p:nvPr/>
        </p:nvSpPr>
        <p:spPr>
          <a:xfrm>
            <a:off x="5508104" y="1707654"/>
            <a:ext cx="2908961" cy="1546577"/>
          </a:xfrm>
          <a:prstGeom prst="rect">
            <a:avLst/>
          </a:prstGeom>
        </p:spPr>
        <p:txBody>
          <a:bodyPr wrap="square">
            <a:spAutoFit/>
          </a:bodyPr>
          <a:lstStyle/>
          <a:p>
            <a:r>
              <a:rPr lang="en-AU" sz="1050" dirty="0"/>
              <a:t>Plot =  </a:t>
            </a:r>
            <a:endParaRPr lang="en-AU" sz="1050" dirty="0" smtClean="0"/>
          </a:p>
          <a:p>
            <a:r>
              <a:rPr lang="en-AU" sz="1050" dirty="0" smtClean="0"/>
              <a:t>(</a:t>
            </a:r>
            <a:r>
              <a:rPr lang="en-AU" sz="1050" dirty="0"/>
              <a:t>1) Billy and Harry </a:t>
            </a:r>
            <a:r>
              <a:rPr lang="en-AU" sz="1050" dirty="0" smtClean="0"/>
              <a:t>go </a:t>
            </a:r>
            <a:r>
              <a:rPr lang="en-AU" sz="1050" dirty="0"/>
              <a:t>to Santorini and </a:t>
            </a:r>
            <a:r>
              <a:rPr lang="en-AU" sz="1050" dirty="0" smtClean="0"/>
              <a:t>dive </a:t>
            </a:r>
            <a:endParaRPr lang="en-AU" sz="1050" dirty="0"/>
          </a:p>
          <a:p>
            <a:r>
              <a:rPr lang="en-AU" sz="1050" dirty="0" smtClean="0"/>
              <a:t>(</a:t>
            </a:r>
            <a:r>
              <a:rPr lang="en-AU" sz="1050" dirty="0"/>
              <a:t>2) they see </a:t>
            </a:r>
            <a:r>
              <a:rPr lang="en-AU" sz="1050" dirty="0" smtClean="0"/>
              <a:t>Atlantis </a:t>
            </a:r>
            <a:r>
              <a:rPr lang="en-AU" sz="1050" dirty="0"/>
              <a:t>- this a wonderful thing, </a:t>
            </a:r>
            <a:r>
              <a:rPr lang="en-AU" sz="1050" b="1" i="1" dirty="0"/>
              <a:t>but</a:t>
            </a:r>
            <a:endParaRPr lang="en-AU" sz="1050" dirty="0"/>
          </a:p>
          <a:p>
            <a:r>
              <a:rPr lang="en-AU" sz="1050" dirty="0" smtClean="0"/>
              <a:t>(</a:t>
            </a:r>
            <a:r>
              <a:rPr lang="en-AU" sz="1050" dirty="0"/>
              <a:t>3) a Kraken appears </a:t>
            </a:r>
            <a:r>
              <a:rPr lang="en-AU" sz="1050" dirty="0" smtClean="0"/>
              <a:t>(it is a perilous situation) </a:t>
            </a:r>
            <a:endParaRPr lang="en-AU" sz="1050" dirty="0"/>
          </a:p>
          <a:p>
            <a:r>
              <a:rPr lang="en-AU" sz="1050" dirty="0" smtClean="0"/>
              <a:t>(4</a:t>
            </a:r>
            <a:r>
              <a:rPr lang="en-AU" sz="1050" dirty="0"/>
              <a:t>) they escape in the machine, </a:t>
            </a:r>
            <a:r>
              <a:rPr lang="en-AU" sz="1050" b="1" i="1" dirty="0"/>
              <a:t>but</a:t>
            </a:r>
            <a:endParaRPr lang="en-AU" sz="1050" dirty="0"/>
          </a:p>
          <a:p>
            <a:r>
              <a:rPr lang="en-AU" sz="1050" dirty="0" smtClean="0"/>
              <a:t>(</a:t>
            </a:r>
            <a:r>
              <a:rPr lang="en-AU" sz="1050" dirty="0"/>
              <a:t>5) a giant whale appears and endangers them, so</a:t>
            </a:r>
          </a:p>
          <a:p>
            <a:r>
              <a:rPr lang="en-AU" sz="1050" dirty="0" smtClean="0"/>
              <a:t>(</a:t>
            </a:r>
            <a:r>
              <a:rPr lang="en-AU" sz="1050" dirty="0"/>
              <a:t>6) they escape, </a:t>
            </a:r>
            <a:r>
              <a:rPr lang="en-AU" sz="1050" b="1" i="1" dirty="0"/>
              <a:t>but</a:t>
            </a:r>
            <a:endParaRPr lang="en-AU" sz="1050" dirty="0"/>
          </a:p>
          <a:p>
            <a:r>
              <a:rPr lang="en-AU" sz="1050" dirty="0" smtClean="0"/>
              <a:t>(</a:t>
            </a:r>
            <a:r>
              <a:rPr lang="en-AU" sz="1050" dirty="0"/>
              <a:t>7) an earthquake begins, so</a:t>
            </a:r>
          </a:p>
          <a:p>
            <a:r>
              <a:rPr lang="en-AU" sz="1050" dirty="0" smtClean="0"/>
              <a:t>(</a:t>
            </a:r>
            <a:r>
              <a:rPr lang="en-AU" sz="1050" dirty="0"/>
              <a:t>8) they teleport back home - safe and sound.</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71599" y="3490627"/>
            <a:ext cx="1261649" cy="87522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00645" y="3507854"/>
            <a:ext cx="1207259" cy="83935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18392" y="3507854"/>
            <a:ext cx="1201680" cy="83746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5493093" y="3507854"/>
            <a:ext cx="1239147" cy="83935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958009" y="3507854"/>
            <a:ext cx="1241354" cy="857994"/>
          </a:xfrm>
          <a:prstGeom prst="rect">
            <a:avLst/>
          </a:prstGeom>
        </p:spPr>
      </p:pic>
    </p:spTree>
    <p:extLst>
      <p:ext uri="{BB962C8B-B14F-4D97-AF65-F5344CB8AC3E}">
        <p14:creationId xmlns:p14="http://schemas.microsoft.com/office/powerpoint/2010/main" xmlns="" val="211128160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94" y="706388"/>
            <a:ext cx="8229600" cy="857250"/>
          </a:xfrm>
        </p:spPr>
        <p:txBody>
          <a:bodyPr>
            <a:normAutofit fontScale="90000"/>
          </a:bodyPr>
          <a:lstStyle/>
          <a:p>
            <a:r>
              <a:rPr lang="en-AU" sz="3600" b="1" dirty="0" smtClean="0"/>
              <a:t>Plot</a:t>
            </a:r>
            <a:r>
              <a:rPr lang="en-AU" sz="2200" dirty="0" smtClean="0"/>
              <a:t/>
            </a:r>
            <a:br>
              <a:rPr lang="en-AU" sz="2200" dirty="0" smtClean="0"/>
            </a:br>
            <a:r>
              <a:rPr lang="en-AU" sz="2200" dirty="0" smtClean="0"/>
              <a:t>                                                   </a:t>
            </a:r>
            <a:endParaRPr lang="en-AU" sz="2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71599" y="3490627"/>
            <a:ext cx="1261649" cy="87522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00645" y="3507854"/>
            <a:ext cx="1207259" cy="83935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18392" y="3507854"/>
            <a:ext cx="1201680" cy="83746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5493093" y="3507854"/>
            <a:ext cx="1239147" cy="83935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958009" y="3507854"/>
            <a:ext cx="1241354" cy="857994"/>
          </a:xfrm>
          <a:prstGeom prst="rect">
            <a:avLst/>
          </a:prstGeom>
        </p:spPr>
      </p:pic>
      <p:sp>
        <p:nvSpPr>
          <p:cNvPr id="12" name="Right Arrow 11"/>
          <p:cNvSpPr/>
          <p:nvPr/>
        </p:nvSpPr>
        <p:spPr>
          <a:xfrm rot="21102155">
            <a:off x="1170375" y="2982597"/>
            <a:ext cx="8640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ight Arrow 14"/>
          <p:cNvSpPr/>
          <p:nvPr/>
        </p:nvSpPr>
        <p:spPr>
          <a:xfrm rot="20215673">
            <a:off x="2175288" y="2765354"/>
            <a:ext cx="8640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ight Arrow 15"/>
          <p:cNvSpPr/>
          <p:nvPr/>
        </p:nvSpPr>
        <p:spPr>
          <a:xfrm rot="18883526">
            <a:off x="2989063" y="2207805"/>
            <a:ext cx="864096" cy="1541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ight Arrow 16"/>
          <p:cNvSpPr/>
          <p:nvPr/>
        </p:nvSpPr>
        <p:spPr>
          <a:xfrm rot="2665698" flipV="1">
            <a:off x="6688663" y="2713313"/>
            <a:ext cx="1082359" cy="148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ight Arrow 17"/>
          <p:cNvSpPr/>
          <p:nvPr/>
        </p:nvSpPr>
        <p:spPr>
          <a:xfrm rot="17733294">
            <a:off x="3902059" y="2099557"/>
            <a:ext cx="1154772" cy="200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ight Arrow 18"/>
          <p:cNvSpPr/>
          <p:nvPr/>
        </p:nvSpPr>
        <p:spPr>
          <a:xfrm rot="17702773" flipV="1">
            <a:off x="5218240" y="1676755"/>
            <a:ext cx="1181231" cy="214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ight Arrow 19"/>
          <p:cNvSpPr/>
          <p:nvPr/>
        </p:nvSpPr>
        <p:spPr>
          <a:xfrm rot="3343168">
            <a:off x="3548955" y="2480974"/>
            <a:ext cx="8640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ight Arrow 21"/>
          <p:cNvSpPr/>
          <p:nvPr/>
        </p:nvSpPr>
        <p:spPr>
          <a:xfrm rot="2872877">
            <a:off x="4761912" y="2192942"/>
            <a:ext cx="8640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ight Arrow 22"/>
          <p:cNvSpPr/>
          <p:nvPr/>
        </p:nvSpPr>
        <p:spPr>
          <a:xfrm rot="3343168">
            <a:off x="5983211" y="1816681"/>
            <a:ext cx="8640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p:cNvSpPr txBox="1"/>
          <p:nvPr/>
        </p:nvSpPr>
        <p:spPr>
          <a:xfrm>
            <a:off x="1137073" y="3147814"/>
            <a:ext cx="914647" cy="276999"/>
          </a:xfrm>
          <a:prstGeom prst="rect">
            <a:avLst/>
          </a:prstGeom>
          <a:noFill/>
        </p:spPr>
        <p:txBody>
          <a:bodyPr wrap="square" rtlCol="0">
            <a:spAutoFit/>
          </a:bodyPr>
          <a:lstStyle/>
          <a:p>
            <a:r>
              <a:rPr lang="en-AU" sz="1200" b="1" dirty="0" smtClean="0">
                <a:solidFill>
                  <a:srgbClr val="FF0000"/>
                </a:solidFill>
              </a:rPr>
              <a:t>Exposition</a:t>
            </a:r>
            <a:endParaRPr lang="en-AU" sz="1200" b="1" dirty="0">
              <a:solidFill>
                <a:srgbClr val="FF0000"/>
              </a:solidFill>
            </a:endParaRPr>
          </a:p>
        </p:txBody>
      </p:sp>
      <p:sp>
        <p:nvSpPr>
          <p:cNvPr id="24" name="TextBox 23"/>
          <p:cNvSpPr txBox="1"/>
          <p:nvPr/>
        </p:nvSpPr>
        <p:spPr>
          <a:xfrm>
            <a:off x="2361209" y="2859782"/>
            <a:ext cx="914647" cy="461665"/>
          </a:xfrm>
          <a:prstGeom prst="rect">
            <a:avLst/>
          </a:prstGeom>
          <a:noFill/>
        </p:spPr>
        <p:txBody>
          <a:bodyPr wrap="square" rtlCol="0">
            <a:spAutoFit/>
          </a:bodyPr>
          <a:lstStyle/>
          <a:p>
            <a:r>
              <a:rPr lang="en-AU" sz="1200" b="1" dirty="0" smtClean="0">
                <a:solidFill>
                  <a:srgbClr val="FF0000"/>
                </a:solidFill>
              </a:rPr>
              <a:t>Beginning of action</a:t>
            </a:r>
            <a:endParaRPr lang="en-AU" sz="1200" b="1" dirty="0">
              <a:solidFill>
                <a:srgbClr val="FF0000"/>
              </a:solidFill>
            </a:endParaRPr>
          </a:p>
        </p:txBody>
      </p:sp>
      <p:sp>
        <p:nvSpPr>
          <p:cNvPr id="25" name="TextBox 24"/>
          <p:cNvSpPr txBox="1"/>
          <p:nvPr/>
        </p:nvSpPr>
        <p:spPr>
          <a:xfrm>
            <a:off x="3059832" y="2582783"/>
            <a:ext cx="1078447" cy="276999"/>
          </a:xfrm>
          <a:prstGeom prst="rect">
            <a:avLst/>
          </a:prstGeom>
          <a:noFill/>
        </p:spPr>
        <p:txBody>
          <a:bodyPr wrap="square" rtlCol="0">
            <a:spAutoFit/>
          </a:bodyPr>
          <a:lstStyle/>
          <a:p>
            <a:r>
              <a:rPr lang="en-AU" sz="1200" b="1" dirty="0" smtClean="0">
                <a:solidFill>
                  <a:srgbClr val="FF0000"/>
                </a:solidFill>
              </a:rPr>
              <a:t>Complication</a:t>
            </a:r>
            <a:endParaRPr lang="en-AU" sz="1200" b="1" dirty="0">
              <a:solidFill>
                <a:srgbClr val="FF0000"/>
              </a:solidFill>
            </a:endParaRPr>
          </a:p>
        </p:txBody>
      </p:sp>
      <p:sp>
        <p:nvSpPr>
          <p:cNvPr id="26" name="TextBox 25"/>
          <p:cNvSpPr txBox="1"/>
          <p:nvPr/>
        </p:nvSpPr>
        <p:spPr>
          <a:xfrm>
            <a:off x="5653793" y="2139702"/>
            <a:ext cx="1078447" cy="276999"/>
          </a:xfrm>
          <a:prstGeom prst="rect">
            <a:avLst/>
          </a:prstGeom>
          <a:noFill/>
        </p:spPr>
        <p:txBody>
          <a:bodyPr wrap="square" rtlCol="0">
            <a:spAutoFit/>
          </a:bodyPr>
          <a:lstStyle/>
          <a:p>
            <a:r>
              <a:rPr lang="en-AU" sz="1200" b="1" dirty="0" smtClean="0">
                <a:solidFill>
                  <a:srgbClr val="FF0000"/>
                </a:solidFill>
              </a:rPr>
              <a:t>Complication</a:t>
            </a:r>
            <a:endParaRPr lang="en-AU" sz="1200" b="1" dirty="0">
              <a:solidFill>
                <a:srgbClr val="FF0000"/>
              </a:solidFill>
            </a:endParaRPr>
          </a:p>
        </p:txBody>
      </p:sp>
      <p:sp>
        <p:nvSpPr>
          <p:cNvPr id="27" name="TextBox 26"/>
          <p:cNvSpPr txBox="1"/>
          <p:nvPr/>
        </p:nvSpPr>
        <p:spPr>
          <a:xfrm>
            <a:off x="4357649" y="2355726"/>
            <a:ext cx="1078447" cy="276999"/>
          </a:xfrm>
          <a:prstGeom prst="rect">
            <a:avLst/>
          </a:prstGeom>
          <a:noFill/>
        </p:spPr>
        <p:txBody>
          <a:bodyPr wrap="square" rtlCol="0">
            <a:spAutoFit/>
          </a:bodyPr>
          <a:lstStyle/>
          <a:p>
            <a:r>
              <a:rPr lang="en-AU" sz="1200" b="1" dirty="0" smtClean="0">
                <a:solidFill>
                  <a:srgbClr val="FF0000"/>
                </a:solidFill>
              </a:rPr>
              <a:t>Complication</a:t>
            </a:r>
            <a:endParaRPr lang="en-AU" sz="1200" b="1" dirty="0">
              <a:solidFill>
                <a:srgbClr val="FF0000"/>
              </a:solidFill>
            </a:endParaRPr>
          </a:p>
        </p:txBody>
      </p:sp>
      <p:sp>
        <p:nvSpPr>
          <p:cNvPr id="28" name="TextBox 27"/>
          <p:cNvSpPr txBox="1"/>
          <p:nvPr/>
        </p:nvSpPr>
        <p:spPr>
          <a:xfrm>
            <a:off x="3399012" y="1720853"/>
            <a:ext cx="738012" cy="276999"/>
          </a:xfrm>
          <a:prstGeom prst="rect">
            <a:avLst/>
          </a:prstGeom>
          <a:noFill/>
        </p:spPr>
        <p:txBody>
          <a:bodyPr wrap="square" rtlCol="0">
            <a:spAutoFit/>
          </a:bodyPr>
          <a:lstStyle/>
          <a:p>
            <a:r>
              <a:rPr lang="en-AU" sz="1200" b="1" dirty="0" smtClean="0">
                <a:solidFill>
                  <a:srgbClr val="FF0000"/>
                </a:solidFill>
              </a:rPr>
              <a:t>Climax 1</a:t>
            </a:r>
            <a:endParaRPr lang="en-AU" sz="1200" b="1" dirty="0">
              <a:solidFill>
                <a:srgbClr val="FF0000"/>
              </a:solidFill>
            </a:endParaRPr>
          </a:p>
        </p:txBody>
      </p:sp>
      <p:sp>
        <p:nvSpPr>
          <p:cNvPr id="32" name="TextBox 31"/>
          <p:cNvSpPr txBox="1"/>
          <p:nvPr/>
        </p:nvSpPr>
        <p:spPr>
          <a:xfrm>
            <a:off x="5724128" y="987574"/>
            <a:ext cx="792088" cy="276999"/>
          </a:xfrm>
          <a:prstGeom prst="rect">
            <a:avLst/>
          </a:prstGeom>
          <a:noFill/>
        </p:spPr>
        <p:txBody>
          <a:bodyPr wrap="square" rtlCol="0">
            <a:spAutoFit/>
          </a:bodyPr>
          <a:lstStyle/>
          <a:p>
            <a:r>
              <a:rPr lang="en-AU" sz="1200" b="1" dirty="0" smtClean="0">
                <a:solidFill>
                  <a:srgbClr val="FF0000"/>
                </a:solidFill>
              </a:rPr>
              <a:t>Climax 3</a:t>
            </a:r>
            <a:endParaRPr lang="en-AU" sz="1200" b="1" dirty="0">
              <a:solidFill>
                <a:srgbClr val="FF0000"/>
              </a:solidFill>
            </a:endParaRPr>
          </a:p>
        </p:txBody>
      </p:sp>
      <p:sp>
        <p:nvSpPr>
          <p:cNvPr id="33" name="TextBox 32"/>
          <p:cNvSpPr txBox="1"/>
          <p:nvPr/>
        </p:nvSpPr>
        <p:spPr>
          <a:xfrm>
            <a:off x="4460481" y="1419622"/>
            <a:ext cx="759591" cy="276999"/>
          </a:xfrm>
          <a:prstGeom prst="rect">
            <a:avLst/>
          </a:prstGeom>
          <a:noFill/>
        </p:spPr>
        <p:txBody>
          <a:bodyPr wrap="square" rtlCol="0">
            <a:spAutoFit/>
          </a:bodyPr>
          <a:lstStyle/>
          <a:p>
            <a:r>
              <a:rPr lang="en-AU" sz="1200" b="1" dirty="0" smtClean="0">
                <a:solidFill>
                  <a:srgbClr val="FF0000"/>
                </a:solidFill>
              </a:rPr>
              <a:t>Climax 2</a:t>
            </a:r>
            <a:endParaRPr lang="en-AU" sz="1200" b="1" dirty="0">
              <a:solidFill>
                <a:srgbClr val="FF0000"/>
              </a:solidFill>
            </a:endParaRPr>
          </a:p>
        </p:txBody>
      </p:sp>
      <p:sp>
        <p:nvSpPr>
          <p:cNvPr id="34" name="TextBox 33"/>
          <p:cNvSpPr txBox="1"/>
          <p:nvPr/>
        </p:nvSpPr>
        <p:spPr>
          <a:xfrm>
            <a:off x="3402817" y="1718687"/>
            <a:ext cx="615575" cy="276999"/>
          </a:xfrm>
          <a:prstGeom prst="rect">
            <a:avLst/>
          </a:prstGeom>
          <a:noFill/>
        </p:spPr>
        <p:txBody>
          <a:bodyPr wrap="square" rtlCol="0">
            <a:spAutoFit/>
          </a:bodyPr>
          <a:lstStyle/>
          <a:p>
            <a:r>
              <a:rPr lang="en-AU" sz="1200" b="1" dirty="0" smtClean="0">
                <a:solidFill>
                  <a:srgbClr val="FF0000"/>
                </a:solidFill>
              </a:rPr>
              <a:t>Climax</a:t>
            </a:r>
            <a:endParaRPr lang="en-AU" sz="1200" b="1" dirty="0">
              <a:solidFill>
                <a:srgbClr val="FF0000"/>
              </a:solidFill>
            </a:endParaRPr>
          </a:p>
        </p:txBody>
      </p:sp>
      <p:sp>
        <p:nvSpPr>
          <p:cNvPr id="35" name="TextBox 34"/>
          <p:cNvSpPr txBox="1"/>
          <p:nvPr/>
        </p:nvSpPr>
        <p:spPr>
          <a:xfrm>
            <a:off x="6660232" y="2037497"/>
            <a:ext cx="864096" cy="246221"/>
          </a:xfrm>
          <a:prstGeom prst="rect">
            <a:avLst/>
          </a:prstGeom>
          <a:noFill/>
        </p:spPr>
        <p:txBody>
          <a:bodyPr wrap="square" rtlCol="0">
            <a:spAutoFit/>
          </a:bodyPr>
          <a:lstStyle/>
          <a:p>
            <a:r>
              <a:rPr lang="en-AU" sz="1000" b="1" dirty="0" smtClean="0">
                <a:solidFill>
                  <a:srgbClr val="FF0000"/>
                </a:solidFill>
              </a:rPr>
              <a:t>Anticlimax</a:t>
            </a:r>
            <a:endParaRPr lang="en-AU" sz="1000" b="1" dirty="0">
              <a:solidFill>
                <a:srgbClr val="FF0000"/>
              </a:solidFill>
            </a:endParaRPr>
          </a:p>
        </p:txBody>
      </p:sp>
      <p:sp>
        <p:nvSpPr>
          <p:cNvPr id="36" name="TextBox 35"/>
          <p:cNvSpPr txBox="1"/>
          <p:nvPr/>
        </p:nvSpPr>
        <p:spPr>
          <a:xfrm>
            <a:off x="1284129" y="2715766"/>
            <a:ext cx="551567" cy="253916"/>
          </a:xfrm>
          <a:prstGeom prst="rect">
            <a:avLst/>
          </a:prstGeom>
          <a:noFill/>
        </p:spPr>
        <p:txBody>
          <a:bodyPr wrap="square" rtlCol="0">
            <a:spAutoFit/>
          </a:bodyPr>
          <a:lstStyle/>
          <a:p>
            <a:r>
              <a:rPr lang="en-AU" sz="1050" dirty="0" smtClean="0"/>
              <a:t>Lab</a:t>
            </a:r>
            <a:endParaRPr lang="en-AU" sz="1050" dirty="0"/>
          </a:p>
        </p:txBody>
      </p:sp>
      <p:sp>
        <p:nvSpPr>
          <p:cNvPr id="37" name="TextBox 36"/>
          <p:cNvSpPr txBox="1"/>
          <p:nvPr/>
        </p:nvSpPr>
        <p:spPr>
          <a:xfrm>
            <a:off x="2148225" y="2499742"/>
            <a:ext cx="673127" cy="253916"/>
          </a:xfrm>
          <a:prstGeom prst="rect">
            <a:avLst/>
          </a:prstGeom>
          <a:noFill/>
        </p:spPr>
        <p:txBody>
          <a:bodyPr wrap="square" rtlCol="0">
            <a:spAutoFit/>
          </a:bodyPr>
          <a:lstStyle/>
          <a:p>
            <a:r>
              <a:rPr lang="en-AU" sz="1050" dirty="0" smtClean="0"/>
              <a:t>Santorini</a:t>
            </a:r>
            <a:endParaRPr lang="en-AU" sz="1050" dirty="0"/>
          </a:p>
        </p:txBody>
      </p:sp>
      <p:sp>
        <p:nvSpPr>
          <p:cNvPr id="38" name="TextBox 37"/>
          <p:cNvSpPr txBox="1"/>
          <p:nvPr/>
        </p:nvSpPr>
        <p:spPr>
          <a:xfrm>
            <a:off x="2818753" y="2067694"/>
            <a:ext cx="673127" cy="253916"/>
          </a:xfrm>
          <a:prstGeom prst="rect">
            <a:avLst/>
          </a:prstGeom>
          <a:noFill/>
        </p:spPr>
        <p:txBody>
          <a:bodyPr wrap="square" rtlCol="0">
            <a:spAutoFit/>
          </a:bodyPr>
          <a:lstStyle/>
          <a:p>
            <a:r>
              <a:rPr lang="en-AU" sz="1050" dirty="0" smtClean="0"/>
              <a:t>Kraken</a:t>
            </a:r>
            <a:endParaRPr lang="en-AU" sz="1050" dirty="0"/>
          </a:p>
        </p:txBody>
      </p:sp>
      <p:sp>
        <p:nvSpPr>
          <p:cNvPr id="39" name="TextBox 38"/>
          <p:cNvSpPr txBox="1"/>
          <p:nvPr/>
        </p:nvSpPr>
        <p:spPr>
          <a:xfrm>
            <a:off x="4042889" y="1851670"/>
            <a:ext cx="673127" cy="253916"/>
          </a:xfrm>
          <a:prstGeom prst="rect">
            <a:avLst/>
          </a:prstGeom>
          <a:noFill/>
        </p:spPr>
        <p:txBody>
          <a:bodyPr wrap="square" rtlCol="0">
            <a:spAutoFit/>
          </a:bodyPr>
          <a:lstStyle/>
          <a:p>
            <a:r>
              <a:rPr lang="en-AU" sz="1050" dirty="0" smtClean="0"/>
              <a:t>Whale</a:t>
            </a:r>
            <a:endParaRPr lang="en-AU" sz="1050" dirty="0"/>
          </a:p>
        </p:txBody>
      </p:sp>
      <p:sp>
        <p:nvSpPr>
          <p:cNvPr id="40" name="TextBox 39"/>
          <p:cNvSpPr txBox="1"/>
          <p:nvPr/>
        </p:nvSpPr>
        <p:spPr>
          <a:xfrm>
            <a:off x="5123009" y="1275606"/>
            <a:ext cx="817143" cy="253916"/>
          </a:xfrm>
          <a:prstGeom prst="rect">
            <a:avLst/>
          </a:prstGeom>
          <a:noFill/>
        </p:spPr>
        <p:txBody>
          <a:bodyPr wrap="square" rtlCol="0">
            <a:spAutoFit/>
          </a:bodyPr>
          <a:lstStyle/>
          <a:p>
            <a:r>
              <a:rPr lang="en-AU" sz="1050" dirty="0" smtClean="0"/>
              <a:t>Earthquake</a:t>
            </a:r>
            <a:endParaRPr lang="en-AU" sz="1050" dirty="0"/>
          </a:p>
        </p:txBody>
      </p:sp>
      <p:sp>
        <p:nvSpPr>
          <p:cNvPr id="41" name="TextBox 40"/>
          <p:cNvSpPr txBox="1"/>
          <p:nvPr/>
        </p:nvSpPr>
        <p:spPr>
          <a:xfrm>
            <a:off x="7283249" y="2389842"/>
            <a:ext cx="673127" cy="415498"/>
          </a:xfrm>
          <a:prstGeom prst="rect">
            <a:avLst/>
          </a:prstGeom>
          <a:noFill/>
        </p:spPr>
        <p:txBody>
          <a:bodyPr wrap="square" rtlCol="0">
            <a:spAutoFit/>
          </a:bodyPr>
          <a:lstStyle/>
          <a:p>
            <a:r>
              <a:rPr lang="en-AU" sz="1050" dirty="0" smtClean="0"/>
              <a:t>Return home</a:t>
            </a:r>
            <a:endParaRPr lang="en-AU" sz="1050" dirty="0"/>
          </a:p>
        </p:txBody>
      </p:sp>
      <p:sp>
        <p:nvSpPr>
          <p:cNvPr id="42" name="TextBox 41"/>
          <p:cNvSpPr txBox="1"/>
          <p:nvPr/>
        </p:nvSpPr>
        <p:spPr>
          <a:xfrm>
            <a:off x="6588224" y="2942823"/>
            <a:ext cx="864096" cy="276999"/>
          </a:xfrm>
          <a:prstGeom prst="rect">
            <a:avLst/>
          </a:prstGeom>
          <a:noFill/>
        </p:spPr>
        <p:txBody>
          <a:bodyPr wrap="square" rtlCol="0">
            <a:spAutoFit/>
          </a:bodyPr>
          <a:lstStyle/>
          <a:p>
            <a:r>
              <a:rPr lang="en-AU" sz="1200" b="1" dirty="0" smtClean="0">
                <a:solidFill>
                  <a:srgbClr val="FF0000"/>
                </a:solidFill>
              </a:rPr>
              <a:t>Resolution</a:t>
            </a:r>
            <a:endParaRPr lang="en-AU" sz="1200" b="1" dirty="0">
              <a:solidFill>
                <a:srgbClr val="FF0000"/>
              </a:solidFill>
            </a:endParaRPr>
          </a:p>
        </p:txBody>
      </p:sp>
      <p:sp>
        <p:nvSpPr>
          <p:cNvPr id="43" name="TextBox 42"/>
          <p:cNvSpPr txBox="1"/>
          <p:nvPr/>
        </p:nvSpPr>
        <p:spPr>
          <a:xfrm>
            <a:off x="5004048" y="1923678"/>
            <a:ext cx="864096" cy="230832"/>
          </a:xfrm>
          <a:prstGeom prst="rect">
            <a:avLst/>
          </a:prstGeom>
          <a:noFill/>
        </p:spPr>
        <p:txBody>
          <a:bodyPr wrap="square" rtlCol="0">
            <a:spAutoFit/>
          </a:bodyPr>
          <a:lstStyle/>
          <a:p>
            <a:r>
              <a:rPr lang="en-AU" sz="900" b="1" dirty="0" smtClean="0">
                <a:solidFill>
                  <a:srgbClr val="FF0000"/>
                </a:solidFill>
              </a:rPr>
              <a:t>Anticlimax</a:t>
            </a:r>
            <a:endParaRPr lang="en-AU" sz="900" b="1" dirty="0">
              <a:solidFill>
                <a:srgbClr val="FF0000"/>
              </a:solidFill>
            </a:endParaRPr>
          </a:p>
        </p:txBody>
      </p:sp>
      <p:sp>
        <p:nvSpPr>
          <p:cNvPr id="44" name="TextBox 43"/>
          <p:cNvSpPr txBox="1"/>
          <p:nvPr/>
        </p:nvSpPr>
        <p:spPr>
          <a:xfrm>
            <a:off x="3707904" y="2268910"/>
            <a:ext cx="864096" cy="230832"/>
          </a:xfrm>
          <a:prstGeom prst="rect">
            <a:avLst/>
          </a:prstGeom>
          <a:noFill/>
        </p:spPr>
        <p:txBody>
          <a:bodyPr wrap="square" rtlCol="0">
            <a:spAutoFit/>
          </a:bodyPr>
          <a:lstStyle/>
          <a:p>
            <a:r>
              <a:rPr lang="en-AU" sz="900" b="1" dirty="0" smtClean="0">
                <a:solidFill>
                  <a:srgbClr val="FF0000"/>
                </a:solidFill>
              </a:rPr>
              <a:t>Anticlimax</a:t>
            </a:r>
            <a:endParaRPr lang="en-AU" sz="900" b="1" dirty="0">
              <a:solidFill>
                <a:srgbClr val="FF0000"/>
              </a:solidFill>
            </a:endParaRPr>
          </a:p>
        </p:txBody>
      </p:sp>
    </p:spTree>
    <p:extLst>
      <p:ext uri="{BB962C8B-B14F-4D97-AF65-F5344CB8AC3E}">
        <p14:creationId xmlns:p14="http://schemas.microsoft.com/office/powerpoint/2010/main" xmlns="" val="144517829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94" y="706388"/>
            <a:ext cx="8229600" cy="857250"/>
          </a:xfrm>
        </p:spPr>
        <p:txBody>
          <a:bodyPr>
            <a:normAutofit fontScale="90000"/>
          </a:bodyPr>
          <a:lstStyle/>
          <a:p>
            <a:r>
              <a:rPr lang="en-AU" sz="3600" b="1" dirty="0" smtClean="0"/>
              <a:t>What happens next…?</a:t>
            </a:r>
            <a:br>
              <a:rPr lang="en-AU" sz="3600" b="1" dirty="0" smtClean="0"/>
            </a:br>
            <a:r>
              <a:rPr lang="en-AU" sz="3600" b="1" dirty="0" smtClean="0"/>
              <a:t>The importance of plot</a:t>
            </a:r>
            <a:r>
              <a:rPr lang="en-AU" sz="2200" dirty="0" smtClean="0"/>
              <a:t/>
            </a:r>
            <a:br>
              <a:rPr lang="en-AU" sz="2200" dirty="0" smtClean="0"/>
            </a:br>
            <a:r>
              <a:rPr lang="en-AU" sz="2200" dirty="0" smtClean="0"/>
              <a:t>                                                   </a:t>
            </a:r>
            <a:endParaRPr lang="en-AU" sz="2200" b="1" dirty="0"/>
          </a:p>
        </p:txBody>
      </p:sp>
      <p:sp>
        <p:nvSpPr>
          <p:cNvPr id="3" name="TextBox 2"/>
          <p:cNvSpPr txBox="1"/>
          <p:nvPr/>
        </p:nvSpPr>
        <p:spPr>
          <a:xfrm>
            <a:off x="1115616" y="1615901"/>
            <a:ext cx="4190920" cy="523220"/>
          </a:xfrm>
          <a:prstGeom prst="rect">
            <a:avLst/>
          </a:prstGeom>
          <a:noFill/>
        </p:spPr>
        <p:txBody>
          <a:bodyPr wrap="square" rtlCol="0">
            <a:spAutoFit/>
          </a:bodyPr>
          <a:lstStyle/>
          <a:p>
            <a:r>
              <a:rPr lang="en-AU" sz="1400" dirty="0" smtClean="0"/>
              <a:t>Authors </a:t>
            </a:r>
            <a:r>
              <a:rPr lang="en-AU" sz="1400" b="1" i="1" dirty="0"/>
              <a:t>deliberately</a:t>
            </a:r>
            <a:r>
              <a:rPr lang="en-AU" sz="1400" i="1" dirty="0"/>
              <a:t> </a:t>
            </a:r>
            <a:r>
              <a:rPr lang="en-AU" sz="1400" dirty="0"/>
              <a:t>create problems for their characters. </a:t>
            </a:r>
          </a:p>
        </p:txBody>
      </p:sp>
      <p:sp>
        <p:nvSpPr>
          <p:cNvPr id="13" name="Right Arrow 12"/>
          <p:cNvSpPr/>
          <p:nvPr/>
        </p:nvSpPr>
        <p:spPr>
          <a:xfrm rot="21102155">
            <a:off x="1314391" y="3558661"/>
            <a:ext cx="8640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ight Arrow 14"/>
          <p:cNvSpPr/>
          <p:nvPr/>
        </p:nvSpPr>
        <p:spPr>
          <a:xfrm rot="20215673">
            <a:off x="2319304" y="3341418"/>
            <a:ext cx="8640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ight Arrow 15"/>
          <p:cNvSpPr/>
          <p:nvPr/>
        </p:nvSpPr>
        <p:spPr>
          <a:xfrm rot="18883526">
            <a:off x="3133079" y="2783869"/>
            <a:ext cx="864096" cy="1541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ight Arrow 16"/>
          <p:cNvSpPr/>
          <p:nvPr/>
        </p:nvSpPr>
        <p:spPr>
          <a:xfrm rot="2665698" flipV="1">
            <a:off x="6832679" y="3289377"/>
            <a:ext cx="1082359" cy="148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ight Arrow 17"/>
          <p:cNvSpPr/>
          <p:nvPr/>
        </p:nvSpPr>
        <p:spPr>
          <a:xfrm rot="17733294">
            <a:off x="4046075" y="2675621"/>
            <a:ext cx="1154772" cy="200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ight Arrow 18"/>
          <p:cNvSpPr/>
          <p:nvPr/>
        </p:nvSpPr>
        <p:spPr>
          <a:xfrm rot="17702773" flipV="1">
            <a:off x="5362256" y="2252819"/>
            <a:ext cx="1181231" cy="214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ight Arrow 19"/>
          <p:cNvSpPr/>
          <p:nvPr/>
        </p:nvSpPr>
        <p:spPr>
          <a:xfrm rot="3343168">
            <a:off x="3692971" y="3057038"/>
            <a:ext cx="8640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ight Arrow 20"/>
          <p:cNvSpPr/>
          <p:nvPr/>
        </p:nvSpPr>
        <p:spPr>
          <a:xfrm rot="2872877">
            <a:off x="4905928" y="2769006"/>
            <a:ext cx="8640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ight Arrow 21"/>
          <p:cNvSpPr/>
          <p:nvPr/>
        </p:nvSpPr>
        <p:spPr>
          <a:xfrm rot="3343168">
            <a:off x="6127227" y="2392745"/>
            <a:ext cx="8640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p:cNvSpPr txBox="1"/>
          <p:nvPr/>
        </p:nvSpPr>
        <p:spPr>
          <a:xfrm>
            <a:off x="1281089" y="3723878"/>
            <a:ext cx="914647" cy="276999"/>
          </a:xfrm>
          <a:prstGeom prst="rect">
            <a:avLst/>
          </a:prstGeom>
          <a:noFill/>
        </p:spPr>
        <p:txBody>
          <a:bodyPr wrap="square" rtlCol="0">
            <a:spAutoFit/>
          </a:bodyPr>
          <a:lstStyle/>
          <a:p>
            <a:r>
              <a:rPr lang="en-AU" sz="1200" b="1" dirty="0" smtClean="0">
                <a:solidFill>
                  <a:srgbClr val="FF0000"/>
                </a:solidFill>
              </a:rPr>
              <a:t>Exposition</a:t>
            </a:r>
            <a:endParaRPr lang="en-AU" sz="1200" b="1" dirty="0">
              <a:solidFill>
                <a:srgbClr val="FF0000"/>
              </a:solidFill>
            </a:endParaRPr>
          </a:p>
        </p:txBody>
      </p:sp>
      <p:sp>
        <p:nvSpPr>
          <p:cNvPr id="24" name="TextBox 23"/>
          <p:cNvSpPr txBox="1"/>
          <p:nvPr/>
        </p:nvSpPr>
        <p:spPr>
          <a:xfrm>
            <a:off x="2505225" y="3435846"/>
            <a:ext cx="914647" cy="461665"/>
          </a:xfrm>
          <a:prstGeom prst="rect">
            <a:avLst/>
          </a:prstGeom>
          <a:noFill/>
        </p:spPr>
        <p:txBody>
          <a:bodyPr wrap="square" rtlCol="0">
            <a:spAutoFit/>
          </a:bodyPr>
          <a:lstStyle/>
          <a:p>
            <a:r>
              <a:rPr lang="en-AU" sz="1200" b="1" dirty="0" smtClean="0">
                <a:solidFill>
                  <a:srgbClr val="FF0000"/>
                </a:solidFill>
              </a:rPr>
              <a:t>Beginning of action</a:t>
            </a:r>
            <a:endParaRPr lang="en-AU" sz="1200" b="1" dirty="0">
              <a:solidFill>
                <a:srgbClr val="FF0000"/>
              </a:solidFill>
            </a:endParaRPr>
          </a:p>
        </p:txBody>
      </p:sp>
      <p:sp>
        <p:nvSpPr>
          <p:cNvPr id="25" name="TextBox 24"/>
          <p:cNvSpPr txBox="1"/>
          <p:nvPr/>
        </p:nvSpPr>
        <p:spPr>
          <a:xfrm>
            <a:off x="3203848" y="3158847"/>
            <a:ext cx="1078447" cy="276999"/>
          </a:xfrm>
          <a:prstGeom prst="rect">
            <a:avLst/>
          </a:prstGeom>
          <a:noFill/>
        </p:spPr>
        <p:txBody>
          <a:bodyPr wrap="square" rtlCol="0">
            <a:spAutoFit/>
          </a:bodyPr>
          <a:lstStyle/>
          <a:p>
            <a:r>
              <a:rPr lang="en-AU" sz="1200" b="1" dirty="0" smtClean="0">
                <a:solidFill>
                  <a:srgbClr val="FF0000"/>
                </a:solidFill>
              </a:rPr>
              <a:t>Complication</a:t>
            </a:r>
            <a:endParaRPr lang="en-AU" sz="1200" b="1" dirty="0">
              <a:solidFill>
                <a:srgbClr val="FF0000"/>
              </a:solidFill>
            </a:endParaRPr>
          </a:p>
        </p:txBody>
      </p:sp>
      <p:sp>
        <p:nvSpPr>
          <p:cNvPr id="26" name="TextBox 25"/>
          <p:cNvSpPr txBox="1"/>
          <p:nvPr/>
        </p:nvSpPr>
        <p:spPr>
          <a:xfrm>
            <a:off x="5797809" y="2715766"/>
            <a:ext cx="1078447" cy="276999"/>
          </a:xfrm>
          <a:prstGeom prst="rect">
            <a:avLst/>
          </a:prstGeom>
          <a:noFill/>
        </p:spPr>
        <p:txBody>
          <a:bodyPr wrap="square" rtlCol="0">
            <a:spAutoFit/>
          </a:bodyPr>
          <a:lstStyle/>
          <a:p>
            <a:r>
              <a:rPr lang="en-AU" sz="1200" b="1" dirty="0" smtClean="0">
                <a:solidFill>
                  <a:srgbClr val="FF0000"/>
                </a:solidFill>
              </a:rPr>
              <a:t>Complication</a:t>
            </a:r>
            <a:endParaRPr lang="en-AU" sz="1200" b="1" dirty="0">
              <a:solidFill>
                <a:srgbClr val="FF0000"/>
              </a:solidFill>
            </a:endParaRPr>
          </a:p>
        </p:txBody>
      </p:sp>
      <p:sp>
        <p:nvSpPr>
          <p:cNvPr id="27" name="TextBox 26"/>
          <p:cNvSpPr txBox="1"/>
          <p:nvPr/>
        </p:nvSpPr>
        <p:spPr>
          <a:xfrm>
            <a:off x="4501665" y="2931790"/>
            <a:ext cx="1078447" cy="276999"/>
          </a:xfrm>
          <a:prstGeom prst="rect">
            <a:avLst/>
          </a:prstGeom>
          <a:noFill/>
        </p:spPr>
        <p:txBody>
          <a:bodyPr wrap="square" rtlCol="0">
            <a:spAutoFit/>
          </a:bodyPr>
          <a:lstStyle/>
          <a:p>
            <a:r>
              <a:rPr lang="en-AU" sz="1200" b="1" dirty="0" smtClean="0">
                <a:solidFill>
                  <a:srgbClr val="FF0000"/>
                </a:solidFill>
              </a:rPr>
              <a:t>Complication</a:t>
            </a:r>
            <a:endParaRPr lang="en-AU" sz="1200" b="1" dirty="0">
              <a:solidFill>
                <a:srgbClr val="FF0000"/>
              </a:solidFill>
            </a:endParaRPr>
          </a:p>
        </p:txBody>
      </p:sp>
      <p:sp>
        <p:nvSpPr>
          <p:cNvPr id="28" name="TextBox 27"/>
          <p:cNvSpPr txBox="1"/>
          <p:nvPr/>
        </p:nvSpPr>
        <p:spPr>
          <a:xfrm>
            <a:off x="3543028" y="2296917"/>
            <a:ext cx="738012" cy="276999"/>
          </a:xfrm>
          <a:prstGeom prst="rect">
            <a:avLst/>
          </a:prstGeom>
          <a:noFill/>
        </p:spPr>
        <p:txBody>
          <a:bodyPr wrap="square" rtlCol="0">
            <a:spAutoFit/>
          </a:bodyPr>
          <a:lstStyle/>
          <a:p>
            <a:r>
              <a:rPr lang="en-AU" sz="1200" b="1" dirty="0" smtClean="0">
                <a:solidFill>
                  <a:srgbClr val="FF0000"/>
                </a:solidFill>
              </a:rPr>
              <a:t>Climax 1</a:t>
            </a:r>
            <a:endParaRPr lang="en-AU" sz="1200" b="1" dirty="0">
              <a:solidFill>
                <a:srgbClr val="FF0000"/>
              </a:solidFill>
            </a:endParaRPr>
          </a:p>
        </p:txBody>
      </p:sp>
      <p:sp>
        <p:nvSpPr>
          <p:cNvPr id="29" name="TextBox 28"/>
          <p:cNvSpPr txBox="1"/>
          <p:nvPr/>
        </p:nvSpPr>
        <p:spPr>
          <a:xfrm>
            <a:off x="4604497" y="1995686"/>
            <a:ext cx="759591" cy="276999"/>
          </a:xfrm>
          <a:prstGeom prst="rect">
            <a:avLst/>
          </a:prstGeom>
          <a:noFill/>
        </p:spPr>
        <p:txBody>
          <a:bodyPr wrap="square" rtlCol="0">
            <a:spAutoFit/>
          </a:bodyPr>
          <a:lstStyle/>
          <a:p>
            <a:r>
              <a:rPr lang="en-AU" sz="1200" b="1" dirty="0" smtClean="0">
                <a:solidFill>
                  <a:srgbClr val="FF0000"/>
                </a:solidFill>
              </a:rPr>
              <a:t>Climax 2</a:t>
            </a:r>
            <a:endParaRPr lang="en-AU" sz="1200" b="1" dirty="0">
              <a:solidFill>
                <a:srgbClr val="FF0000"/>
              </a:solidFill>
            </a:endParaRPr>
          </a:p>
        </p:txBody>
      </p:sp>
      <p:sp>
        <p:nvSpPr>
          <p:cNvPr id="30" name="TextBox 29"/>
          <p:cNvSpPr txBox="1"/>
          <p:nvPr/>
        </p:nvSpPr>
        <p:spPr>
          <a:xfrm>
            <a:off x="3546833" y="2294751"/>
            <a:ext cx="615575" cy="276999"/>
          </a:xfrm>
          <a:prstGeom prst="rect">
            <a:avLst/>
          </a:prstGeom>
          <a:noFill/>
        </p:spPr>
        <p:txBody>
          <a:bodyPr wrap="square" rtlCol="0">
            <a:spAutoFit/>
          </a:bodyPr>
          <a:lstStyle/>
          <a:p>
            <a:r>
              <a:rPr lang="en-AU" sz="1200" b="1" dirty="0" smtClean="0">
                <a:solidFill>
                  <a:srgbClr val="FF0000"/>
                </a:solidFill>
              </a:rPr>
              <a:t>Climax</a:t>
            </a:r>
            <a:endParaRPr lang="en-AU" sz="1200" b="1" dirty="0">
              <a:solidFill>
                <a:srgbClr val="FF0000"/>
              </a:solidFill>
            </a:endParaRPr>
          </a:p>
        </p:txBody>
      </p:sp>
      <p:sp>
        <p:nvSpPr>
          <p:cNvPr id="31" name="TextBox 30"/>
          <p:cNvSpPr txBox="1"/>
          <p:nvPr/>
        </p:nvSpPr>
        <p:spPr>
          <a:xfrm>
            <a:off x="6804248" y="2438767"/>
            <a:ext cx="864096" cy="276999"/>
          </a:xfrm>
          <a:prstGeom prst="rect">
            <a:avLst/>
          </a:prstGeom>
          <a:noFill/>
        </p:spPr>
        <p:txBody>
          <a:bodyPr wrap="square" rtlCol="0">
            <a:spAutoFit/>
          </a:bodyPr>
          <a:lstStyle/>
          <a:p>
            <a:r>
              <a:rPr lang="en-AU" sz="1200" b="1" dirty="0" smtClean="0">
                <a:solidFill>
                  <a:srgbClr val="FF0000"/>
                </a:solidFill>
              </a:rPr>
              <a:t>Anticlimax</a:t>
            </a:r>
            <a:endParaRPr lang="en-AU" sz="1200" b="1" dirty="0">
              <a:solidFill>
                <a:srgbClr val="FF0000"/>
              </a:solidFill>
            </a:endParaRPr>
          </a:p>
        </p:txBody>
      </p:sp>
      <p:sp>
        <p:nvSpPr>
          <p:cNvPr id="38" name="TextBox 37"/>
          <p:cNvSpPr txBox="1"/>
          <p:nvPr/>
        </p:nvSpPr>
        <p:spPr>
          <a:xfrm>
            <a:off x="6012160" y="1563638"/>
            <a:ext cx="792088" cy="276999"/>
          </a:xfrm>
          <a:prstGeom prst="rect">
            <a:avLst/>
          </a:prstGeom>
          <a:noFill/>
        </p:spPr>
        <p:txBody>
          <a:bodyPr wrap="square" rtlCol="0">
            <a:spAutoFit/>
          </a:bodyPr>
          <a:lstStyle/>
          <a:p>
            <a:r>
              <a:rPr lang="en-AU" sz="1200" b="1" dirty="0" smtClean="0">
                <a:solidFill>
                  <a:srgbClr val="FF0000"/>
                </a:solidFill>
              </a:rPr>
              <a:t>Climax 3</a:t>
            </a:r>
            <a:endParaRPr lang="en-AU" sz="1200" b="1" dirty="0">
              <a:solidFill>
                <a:srgbClr val="FF0000"/>
              </a:solidFill>
            </a:endParaRPr>
          </a:p>
        </p:txBody>
      </p:sp>
      <p:sp>
        <p:nvSpPr>
          <p:cNvPr id="39" name="TextBox 38"/>
          <p:cNvSpPr txBox="1"/>
          <p:nvPr/>
        </p:nvSpPr>
        <p:spPr>
          <a:xfrm>
            <a:off x="7308304" y="3806919"/>
            <a:ext cx="864096" cy="276999"/>
          </a:xfrm>
          <a:prstGeom prst="rect">
            <a:avLst/>
          </a:prstGeom>
          <a:noFill/>
        </p:spPr>
        <p:txBody>
          <a:bodyPr wrap="square" rtlCol="0">
            <a:spAutoFit/>
          </a:bodyPr>
          <a:lstStyle/>
          <a:p>
            <a:r>
              <a:rPr lang="en-AU" sz="1200" b="1" dirty="0" smtClean="0">
                <a:solidFill>
                  <a:srgbClr val="FF0000"/>
                </a:solidFill>
              </a:rPr>
              <a:t>Resolution</a:t>
            </a:r>
            <a:endParaRPr lang="en-AU" sz="1200" b="1" dirty="0">
              <a:solidFill>
                <a:srgbClr val="FF0000"/>
              </a:solidFill>
            </a:endParaRPr>
          </a:p>
        </p:txBody>
      </p:sp>
    </p:spTree>
    <p:extLst>
      <p:ext uri="{BB962C8B-B14F-4D97-AF65-F5344CB8AC3E}">
        <p14:creationId xmlns:p14="http://schemas.microsoft.com/office/powerpoint/2010/main" xmlns="" val="103928224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94" y="706388"/>
            <a:ext cx="8229600" cy="857250"/>
          </a:xfrm>
        </p:spPr>
        <p:txBody>
          <a:bodyPr>
            <a:normAutofit fontScale="90000"/>
          </a:bodyPr>
          <a:lstStyle/>
          <a:p>
            <a:r>
              <a:rPr lang="en-AU" sz="3600" b="1" dirty="0" smtClean="0"/>
              <a:t>What happens next…?</a:t>
            </a:r>
            <a:br>
              <a:rPr lang="en-AU" sz="3600" b="1" dirty="0" smtClean="0"/>
            </a:br>
            <a:r>
              <a:rPr lang="en-AU" sz="3600" b="1" dirty="0" smtClean="0"/>
              <a:t>The importance of plot</a:t>
            </a:r>
            <a:r>
              <a:rPr lang="en-AU" sz="2200" dirty="0" smtClean="0"/>
              <a:t/>
            </a:r>
            <a:br>
              <a:rPr lang="en-AU" sz="2200" dirty="0" smtClean="0"/>
            </a:br>
            <a:r>
              <a:rPr lang="en-AU" sz="2200" dirty="0" smtClean="0"/>
              <a:t>                                                   </a:t>
            </a:r>
            <a:endParaRPr lang="en-AU" sz="2200" b="1" dirty="0"/>
          </a:p>
        </p:txBody>
      </p:sp>
      <p:sp>
        <p:nvSpPr>
          <p:cNvPr id="3" name="TextBox 2"/>
          <p:cNvSpPr txBox="1"/>
          <p:nvPr/>
        </p:nvSpPr>
        <p:spPr>
          <a:xfrm>
            <a:off x="1115616" y="1615901"/>
            <a:ext cx="4190920" cy="307777"/>
          </a:xfrm>
          <a:prstGeom prst="rect">
            <a:avLst/>
          </a:prstGeom>
          <a:noFill/>
        </p:spPr>
        <p:txBody>
          <a:bodyPr wrap="square" rtlCol="0">
            <a:spAutoFit/>
          </a:bodyPr>
          <a:lstStyle/>
          <a:p>
            <a:r>
              <a:rPr lang="en-AU" sz="1400" dirty="0" smtClean="0"/>
              <a:t>Dione and the key to the mysterious door.</a:t>
            </a:r>
            <a:endParaRPr lang="en-AU" sz="1400" dirty="0"/>
          </a:p>
        </p:txBody>
      </p:sp>
      <p:sp>
        <p:nvSpPr>
          <p:cNvPr id="13" name="Right Arrow 12"/>
          <p:cNvSpPr/>
          <p:nvPr/>
        </p:nvSpPr>
        <p:spPr>
          <a:xfrm rot="21102155">
            <a:off x="1314391" y="3558661"/>
            <a:ext cx="8640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ight Arrow 14"/>
          <p:cNvSpPr/>
          <p:nvPr/>
        </p:nvSpPr>
        <p:spPr>
          <a:xfrm rot="20215673">
            <a:off x="2319304" y="3341418"/>
            <a:ext cx="8640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ight Arrow 15"/>
          <p:cNvSpPr/>
          <p:nvPr/>
        </p:nvSpPr>
        <p:spPr>
          <a:xfrm rot="18883526">
            <a:off x="3133079" y="2783869"/>
            <a:ext cx="864096" cy="1541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ight Arrow 16"/>
          <p:cNvSpPr/>
          <p:nvPr/>
        </p:nvSpPr>
        <p:spPr>
          <a:xfrm rot="2665698" flipV="1">
            <a:off x="6832679" y="3289377"/>
            <a:ext cx="1082359" cy="148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ight Arrow 17"/>
          <p:cNvSpPr/>
          <p:nvPr/>
        </p:nvSpPr>
        <p:spPr>
          <a:xfrm rot="17733294">
            <a:off x="4046075" y="2675621"/>
            <a:ext cx="1154772" cy="200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ight Arrow 18"/>
          <p:cNvSpPr/>
          <p:nvPr/>
        </p:nvSpPr>
        <p:spPr>
          <a:xfrm rot="17702773" flipV="1">
            <a:off x="5362256" y="2252819"/>
            <a:ext cx="1181231" cy="214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ight Arrow 19"/>
          <p:cNvSpPr/>
          <p:nvPr/>
        </p:nvSpPr>
        <p:spPr>
          <a:xfrm rot="3343168">
            <a:off x="3692971" y="3057038"/>
            <a:ext cx="8640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ight Arrow 20"/>
          <p:cNvSpPr/>
          <p:nvPr/>
        </p:nvSpPr>
        <p:spPr>
          <a:xfrm rot="2872877">
            <a:off x="4905928" y="2769006"/>
            <a:ext cx="8640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ight Arrow 21"/>
          <p:cNvSpPr/>
          <p:nvPr/>
        </p:nvSpPr>
        <p:spPr>
          <a:xfrm rot="3343168">
            <a:off x="6127227" y="2392745"/>
            <a:ext cx="8640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p:cNvSpPr txBox="1"/>
          <p:nvPr/>
        </p:nvSpPr>
        <p:spPr>
          <a:xfrm>
            <a:off x="1281089" y="3723878"/>
            <a:ext cx="914647" cy="276999"/>
          </a:xfrm>
          <a:prstGeom prst="rect">
            <a:avLst/>
          </a:prstGeom>
          <a:noFill/>
        </p:spPr>
        <p:txBody>
          <a:bodyPr wrap="square" rtlCol="0">
            <a:spAutoFit/>
          </a:bodyPr>
          <a:lstStyle/>
          <a:p>
            <a:r>
              <a:rPr lang="en-AU" sz="1200" b="1" dirty="0" smtClean="0">
                <a:solidFill>
                  <a:srgbClr val="FF0000"/>
                </a:solidFill>
              </a:rPr>
              <a:t>Exposition</a:t>
            </a:r>
            <a:endParaRPr lang="en-AU" sz="1200" b="1" dirty="0">
              <a:solidFill>
                <a:srgbClr val="FF0000"/>
              </a:solidFill>
            </a:endParaRPr>
          </a:p>
        </p:txBody>
      </p:sp>
      <p:sp>
        <p:nvSpPr>
          <p:cNvPr id="24" name="TextBox 23"/>
          <p:cNvSpPr txBox="1"/>
          <p:nvPr/>
        </p:nvSpPr>
        <p:spPr>
          <a:xfrm>
            <a:off x="2505225" y="3435846"/>
            <a:ext cx="914647" cy="461665"/>
          </a:xfrm>
          <a:prstGeom prst="rect">
            <a:avLst/>
          </a:prstGeom>
          <a:noFill/>
        </p:spPr>
        <p:txBody>
          <a:bodyPr wrap="square" rtlCol="0">
            <a:spAutoFit/>
          </a:bodyPr>
          <a:lstStyle/>
          <a:p>
            <a:r>
              <a:rPr lang="en-AU" sz="1200" b="1" dirty="0" smtClean="0">
                <a:solidFill>
                  <a:srgbClr val="FF0000"/>
                </a:solidFill>
              </a:rPr>
              <a:t>Beginning of action</a:t>
            </a:r>
            <a:endParaRPr lang="en-AU" sz="1200" b="1" dirty="0">
              <a:solidFill>
                <a:srgbClr val="FF0000"/>
              </a:solidFill>
            </a:endParaRPr>
          </a:p>
        </p:txBody>
      </p:sp>
      <p:sp>
        <p:nvSpPr>
          <p:cNvPr id="25" name="TextBox 24"/>
          <p:cNvSpPr txBox="1"/>
          <p:nvPr/>
        </p:nvSpPr>
        <p:spPr>
          <a:xfrm>
            <a:off x="3203848" y="3158847"/>
            <a:ext cx="1078447" cy="276999"/>
          </a:xfrm>
          <a:prstGeom prst="rect">
            <a:avLst/>
          </a:prstGeom>
          <a:noFill/>
        </p:spPr>
        <p:txBody>
          <a:bodyPr wrap="square" rtlCol="0">
            <a:spAutoFit/>
          </a:bodyPr>
          <a:lstStyle/>
          <a:p>
            <a:r>
              <a:rPr lang="en-AU" sz="1200" b="1" dirty="0" smtClean="0">
                <a:solidFill>
                  <a:srgbClr val="FF0000"/>
                </a:solidFill>
              </a:rPr>
              <a:t>Complication</a:t>
            </a:r>
            <a:endParaRPr lang="en-AU" sz="1200" b="1" dirty="0">
              <a:solidFill>
                <a:srgbClr val="FF0000"/>
              </a:solidFill>
            </a:endParaRPr>
          </a:p>
        </p:txBody>
      </p:sp>
      <p:sp>
        <p:nvSpPr>
          <p:cNvPr id="26" name="TextBox 25"/>
          <p:cNvSpPr txBox="1"/>
          <p:nvPr/>
        </p:nvSpPr>
        <p:spPr>
          <a:xfrm>
            <a:off x="5797809" y="2715766"/>
            <a:ext cx="1078447" cy="276999"/>
          </a:xfrm>
          <a:prstGeom prst="rect">
            <a:avLst/>
          </a:prstGeom>
          <a:noFill/>
        </p:spPr>
        <p:txBody>
          <a:bodyPr wrap="square" rtlCol="0">
            <a:spAutoFit/>
          </a:bodyPr>
          <a:lstStyle/>
          <a:p>
            <a:r>
              <a:rPr lang="en-AU" sz="1200" b="1" dirty="0" smtClean="0">
                <a:solidFill>
                  <a:srgbClr val="FF0000"/>
                </a:solidFill>
              </a:rPr>
              <a:t>Complication</a:t>
            </a:r>
            <a:endParaRPr lang="en-AU" sz="1200" b="1" dirty="0">
              <a:solidFill>
                <a:srgbClr val="FF0000"/>
              </a:solidFill>
            </a:endParaRPr>
          </a:p>
        </p:txBody>
      </p:sp>
      <p:sp>
        <p:nvSpPr>
          <p:cNvPr id="27" name="TextBox 26"/>
          <p:cNvSpPr txBox="1"/>
          <p:nvPr/>
        </p:nvSpPr>
        <p:spPr>
          <a:xfrm>
            <a:off x="4501665" y="2931790"/>
            <a:ext cx="1078447" cy="276999"/>
          </a:xfrm>
          <a:prstGeom prst="rect">
            <a:avLst/>
          </a:prstGeom>
          <a:noFill/>
        </p:spPr>
        <p:txBody>
          <a:bodyPr wrap="square" rtlCol="0">
            <a:spAutoFit/>
          </a:bodyPr>
          <a:lstStyle/>
          <a:p>
            <a:r>
              <a:rPr lang="en-AU" sz="1200" b="1" dirty="0" smtClean="0">
                <a:solidFill>
                  <a:srgbClr val="FF0000"/>
                </a:solidFill>
              </a:rPr>
              <a:t>Complication</a:t>
            </a:r>
            <a:endParaRPr lang="en-AU" sz="1200" b="1" dirty="0">
              <a:solidFill>
                <a:srgbClr val="FF0000"/>
              </a:solidFill>
            </a:endParaRPr>
          </a:p>
        </p:txBody>
      </p:sp>
      <p:sp>
        <p:nvSpPr>
          <p:cNvPr id="28" name="TextBox 27"/>
          <p:cNvSpPr txBox="1"/>
          <p:nvPr/>
        </p:nvSpPr>
        <p:spPr>
          <a:xfrm>
            <a:off x="3543028" y="2296917"/>
            <a:ext cx="738012" cy="276999"/>
          </a:xfrm>
          <a:prstGeom prst="rect">
            <a:avLst/>
          </a:prstGeom>
          <a:noFill/>
        </p:spPr>
        <p:txBody>
          <a:bodyPr wrap="square" rtlCol="0">
            <a:spAutoFit/>
          </a:bodyPr>
          <a:lstStyle/>
          <a:p>
            <a:r>
              <a:rPr lang="en-AU" sz="1200" b="1" dirty="0" smtClean="0">
                <a:solidFill>
                  <a:srgbClr val="FF0000"/>
                </a:solidFill>
              </a:rPr>
              <a:t>Climax 1</a:t>
            </a:r>
            <a:endParaRPr lang="en-AU" sz="1200" b="1" dirty="0">
              <a:solidFill>
                <a:srgbClr val="FF0000"/>
              </a:solidFill>
            </a:endParaRPr>
          </a:p>
        </p:txBody>
      </p:sp>
      <p:sp>
        <p:nvSpPr>
          <p:cNvPr id="29" name="TextBox 28"/>
          <p:cNvSpPr txBox="1"/>
          <p:nvPr/>
        </p:nvSpPr>
        <p:spPr>
          <a:xfrm>
            <a:off x="4604497" y="1995686"/>
            <a:ext cx="759591" cy="276999"/>
          </a:xfrm>
          <a:prstGeom prst="rect">
            <a:avLst/>
          </a:prstGeom>
          <a:noFill/>
        </p:spPr>
        <p:txBody>
          <a:bodyPr wrap="square" rtlCol="0">
            <a:spAutoFit/>
          </a:bodyPr>
          <a:lstStyle/>
          <a:p>
            <a:r>
              <a:rPr lang="en-AU" sz="1200" b="1" dirty="0" smtClean="0">
                <a:solidFill>
                  <a:srgbClr val="FF0000"/>
                </a:solidFill>
              </a:rPr>
              <a:t>Climax 2</a:t>
            </a:r>
            <a:endParaRPr lang="en-AU" sz="1200" b="1" dirty="0">
              <a:solidFill>
                <a:srgbClr val="FF0000"/>
              </a:solidFill>
            </a:endParaRPr>
          </a:p>
        </p:txBody>
      </p:sp>
      <p:sp>
        <p:nvSpPr>
          <p:cNvPr id="30" name="TextBox 29"/>
          <p:cNvSpPr txBox="1"/>
          <p:nvPr/>
        </p:nvSpPr>
        <p:spPr>
          <a:xfrm>
            <a:off x="3546833" y="2294751"/>
            <a:ext cx="615575" cy="276999"/>
          </a:xfrm>
          <a:prstGeom prst="rect">
            <a:avLst/>
          </a:prstGeom>
          <a:noFill/>
        </p:spPr>
        <p:txBody>
          <a:bodyPr wrap="square" rtlCol="0">
            <a:spAutoFit/>
          </a:bodyPr>
          <a:lstStyle/>
          <a:p>
            <a:r>
              <a:rPr lang="en-AU" sz="1200" b="1" dirty="0" smtClean="0">
                <a:solidFill>
                  <a:srgbClr val="FF0000"/>
                </a:solidFill>
              </a:rPr>
              <a:t>Climax</a:t>
            </a:r>
            <a:endParaRPr lang="en-AU" sz="1200" b="1" dirty="0">
              <a:solidFill>
                <a:srgbClr val="FF0000"/>
              </a:solidFill>
            </a:endParaRPr>
          </a:p>
        </p:txBody>
      </p:sp>
      <p:sp>
        <p:nvSpPr>
          <p:cNvPr id="32" name="TextBox 31"/>
          <p:cNvSpPr txBox="1"/>
          <p:nvPr/>
        </p:nvSpPr>
        <p:spPr>
          <a:xfrm>
            <a:off x="6012160" y="1563638"/>
            <a:ext cx="792088" cy="276999"/>
          </a:xfrm>
          <a:prstGeom prst="rect">
            <a:avLst/>
          </a:prstGeom>
          <a:noFill/>
        </p:spPr>
        <p:txBody>
          <a:bodyPr wrap="square" rtlCol="0">
            <a:spAutoFit/>
          </a:bodyPr>
          <a:lstStyle/>
          <a:p>
            <a:r>
              <a:rPr lang="en-AU" sz="1200" b="1" dirty="0" smtClean="0">
                <a:solidFill>
                  <a:srgbClr val="FF0000"/>
                </a:solidFill>
              </a:rPr>
              <a:t>Climax 3</a:t>
            </a:r>
            <a:endParaRPr lang="en-AU" sz="1200" b="1" dirty="0">
              <a:solidFill>
                <a:srgbClr val="FF0000"/>
              </a:solidFill>
            </a:endParaRPr>
          </a:p>
        </p:txBody>
      </p:sp>
      <p:sp>
        <p:nvSpPr>
          <p:cNvPr id="33" name="TextBox 32"/>
          <p:cNvSpPr txBox="1"/>
          <p:nvPr/>
        </p:nvSpPr>
        <p:spPr>
          <a:xfrm>
            <a:off x="7308304" y="3806919"/>
            <a:ext cx="864096" cy="276999"/>
          </a:xfrm>
          <a:prstGeom prst="rect">
            <a:avLst/>
          </a:prstGeom>
          <a:noFill/>
        </p:spPr>
        <p:txBody>
          <a:bodyPr wrap="square" rtlCol="0">
            <a:spAutoFit/>
          </a:bodyPr>
          <a:lstStyle/>
          <a:p>
            <a:r>
              <a:rPr lang="en-AU" sz="1200" b="1" dirty="0" smtClean="0">
                <a:solidFill>
                  <a:srgbClr val="FF0000"/>
                </a:solidFill>
              </a:rPr>
              <a:t>Resolution</a:t>
            </a:r>
            <a:endParaRPr lang="en-AU" sz="1200" b="1" dirty="0">
              <a:solidFill>
                <a:srgbClr val="FF0000"/>
              </a:solidFill>
            </a:endParaRPr>
          </a:p>
        </p:txBody>
      </p:sp>
      <p:sp>
        <p:nvSpPr>
          <p:cNvPr id="12" name="TextBox 11"/>
          <p:cNvSpPr txBox="1"/>
          <p:nvPr/>
        </p:nvSpPr>
        <p:spPr>
          <a:xfrm>
            <a:off x="1436276" y="2953856"/>
            <a:ext cx="1191508" cy="553998"/>
          </a:xfrm>
          <a:prstGeom prst="rect">
            <a:avLst/>
          </a:prstGeom>
          <a:noFill/>
        </p:spPr>
        <p:txBody>
          <a:bodyPr wrap="square" rtlCol="0">
            <a:spAutoFit/>
          </a:bodyPr>
          <a:lstStyle/>
          <a:p>
            <a:r>
              <a:rPr lang="en-AU" sz="1000" dirty="0" smtClean="0"/>
              <a:t>Dione arrives in the magical land beyond the door</a:t>
            </a:r>
            <a:endParaRPr lang="en-AU" sz="1000" dirty="0"/>
          </a:p>
        </p:txBody>
      </p:sp>
      <p:sp>
        <p:nvSpPr>
          <p:cNvPr id="54" name="TextBox 53"/>
          <p:cNvSpPr txBox="1"/>
          <p:nvPr/>
        </p:nvSpPr>
        <p:spPr>
          <a:xfrm>
            <a:off x="2444388" y="2499742"/>
            <a:ext cx="1191508" cy="400110"/>
          </a:xfrm>
          <a:prstGeom prst="rect">
            <a:avLst/>
          </a:prstGeom>
          <a:noFill/>
        </p:spPr>
        <p:txBody>
          <a:bodyPr wrap="square" rtlCol="0">
            <a:spAutoFit/>
          </a:bodyPr>
          <a:lstStyle/>
          <a:p>
            <a:r>
              <a:rPr lang="en-AU" sz="1000" dirty="0" smtClean="0"/>
              <a:t>It is ruled by an evil witch</a:t>
            </a:r>
            <a:endParaRPr lang="en-AU" sz="1000" dirty="0"/>
          </a:p>
        </p:txBody>
      </p:sp>
      <p:sp>
        <p:nvSpPr>
          <p:cNvPr id="55" name="TextBox 54"/>
          <p:cNvSpPr txBox="1"/>
          <p:nvPr/>
        </p:nvSpPr>
        <p:spPr>
          <a:xfrm>
            <a:off x="3707904" y="3395776"/>
            <a:ext cx="1191508" cy="400110"/>
          </a:xfrm>
          <a:prstGeom prst="rect">
            <a:avLst/>
          </a:prstGeom>
          <a:noFill/>
        </p:spPr>
        <p:txBody>
          <a:bodyPr wrap="square" rtlCol="0">
            <a:spAutoFit/>
          </a:bodyPr>
          <a:lstStyle/>
          <a:p>
            <a:r>
              <a:rPr lang="en-AU" sz="1000" dirty="0" smtClean="0"/>
              <a:t>Dione defeats the witch</a:t>
            </a:r>
            <a:endParaRPr lang="en-AU" sz="1000" dirty="0"/>
          </a:p>
        </p:txBody>
      </p:sp>
      <p:sp>
        <p:nvSpPr>
          <p:cNvPr id="56" name="TextBox 55"/>
          <p:cNvSpPr txBox="1"/>
          <p:nvPr/>
        </p:nvSpPr>
        <p:spPr>
          <a:xfrm>
            <a:off x="6876256" y="2556942"/>
            <a:ext cx="864096" cy="230832"/>
          </a:xfrm>
          <a:prstGeom prst="rect">
            <a:avLst/>
          </a:prstGeom>
          <a:noFill/>
        </p:spPr>
        <p:txBody>
          <a:bodyPr wrap="square" rtlCol="0">
            <a:spAutoFit/>
          </a:bodyPr>
          <a:lstStyle/>
          <a:p>
            <a:r>
              <a:rPr lang="en-AU" sz="900" b="1" dirty="0" smtClean="0">
                <a:solidFill>
                  <a:srgbClr val="FF0000"/>
                </a:solidFill>
              </a:rPr>
              <a:t>Anticlimax</a:t>
            </a:r>
            <a:endParaRPr lang="en-AU" sz="900" b="1" dirty="0">
              <a:solidFill>
                <a:srgbClr val="FF0000"/>
              </a:solidFill>
            </a:endParaRPr>
          </a:p>
        </p:txBody>
      </p:sp>
      <p:sp>
        <p:nvSpPr>
          <p:cNvPr id="57" name="TextBox 56"/>
          <p:cNvSpPr txBox="1"/>
          <p:nvPr/>
        </p:nvSpPr>
        <p:spPr>
          <a:xfrm>
            <a:off x="5292080" y="3147814"/>
            <a:ext cx="864096" cy="230832"/>
          </a:xfrm>
          <a:prstGeom prst="rect">
            <a:avLst/>
          </a:prstGeom>
          <a:noFill/>
        </p:spPr>
        <p:txBody>
          <a:bodyPr wrap="square" rtlCol="0">
            <a:spAutoFit/>
          </a:bodyPr>
          <a:lstStyle/>
          <a:p>
            <a:r>
              <a:rPr lang="en-AU" sz="900" b="1" dirty="0" smtClean="0">
                <a:solidFill>
                  <a:srgbClr val="FF0000"/>
                </a:solidFill>
              </a:rPr>
              <a:t>Anticlimax</a:t>
            </a:r>
            <a:endParaRPr lang="en-AU" sz="900" b="1" dirty="0">
              <a:solidFill>
                <a:srgbClr val="FF0000"/>
              </a:solidFill>
            </a:endParaRPr>
          </a:p>
        </p:txBody>
      </p:sp>
      <p:sp>
        <p:nvSpPr>
          <p:cNvPr id="58" name="TextBox 57"/>
          <p:cNvSpPr txBox="1"/>
          <p:nvPr/>
        </p:nvSpPr>
        <p:spPr>
          <a:xfrm>
            <a:off x="4067944" y="3637062"/>
            <a:ext cx="864096" cy="230832"/>
          </a:xfrm>
          <a:prstGeom prst="rect">
            <a:avLst/>
          </a:prstGeom>
          <a:noFill/>
        </p:spPr>
        <p:txBody>
          <a:bodyPr wrap="square" rtlCol="0">
            <a:spAutoFit/>
          </a:bodyPr>
          <a:lstStyle/>
          <a:p>
            <a:r>
              <a:rPr lang="en-AU" sz="900" b="1" dirty="0" smtClean="0">
                <a:solidFill>
                  <a:srgbClr val="FF0000"/>
                </a:solidFill>
              </a:rPr>
              <a:t>Anticlimax</a:t>
            </a:r>
            <a:endParaRPr lang="en-AU" sz="900" b="1" dirty="0">
              <a:solidFill>
                <a:srgbClr val="FF0000"/>
              </a:solidFill>
            </a:endParaRPr>
          </a:p>
        </p:txBody>
      </p:sp>
      <p:sp>
        <p:nvSpPr>
          <p:cNvPr id="59" name="TextBox 58"/>
          <p:cNvSpPr txBox="1"/>
          <p:nvPr/>
        </p:nvSpPr>
        <p:spPr>
          <a:xfrm>
            <a:off x="3923928" y="1883608"/>
            <a:ext cx="1191508" cy="246221"/>
          </a:xfrm>
          <a:prstGeom prst="rect">
            <a:avLst/>
          </a:prstGeom>
          <a:noFill/>
        </p:spPr>
        <p:txBody>
          <a:bodyPr wrap="square" rtlCol="0">
            <a:spAutoFit/>
          </a:bodyPr>
          <a:lstStyle/>
          <a:p>
            <a:r>
              <a:rPr lang="en-AU" sz="1000" dirty="0" smtClean="0"/>
              <a:t>The key is lost</a:t>
            </a:r>
            <a:endParaRPr lang="en-AU" sz="1000" dirty="0"/>
          </a:p>
        </p:txBody>
      </p:sp>
      <p:sp>
        <p:nvSpPr>
          <p:cNvPr id="31" name="TextBox 30"/>
          <p:cNvSpPr txBox="1"/>
          <p:nvPr/>
        </p:nvSpPr>
        <p:spPr>
          <a:xfrm>
            <a:off x="4892660" y="3291830"/>
            <a:ext cx="1191508" cy="246221"/>
          </a:xfrm>
          <a:prstGeom prst="rect">
            <a:avLst/>
          </a:prstGeom>
          <a:noFill/>
        </p:spPr>
        <p:txBody>
          <a:bodyPr wrap="square" rtlCol="0">
            <a:spAutoFit/>
          </a:bodyPr>
          <a:lstStyle/>
          <a:p>
            <a:r>
              <a:rPr lang="en-AU" sz="1000" dirty="0" smtClean="0"/>
              <a:t>The key is found</a:t>
            </a:r>
            <a:endParaRPr lang="en-AU" sz="1000" dirty="0"/>
          </a:p>
        </p:txBody>
      </p:sp>
      <p:sp>
        <p:nvSpPr>
          <p:cNvPr id="34" name="TextBox 33"/>
          <p:cNvSpPr txBox="1"/>
          <p:nvPr/>
        </p:nvSpPr>
        <p:spPr>
          <a:xfrm>
            <a:off x="5148064" y="1707654"/>
            <a:ext cx="1191508" cy="400110"/>
          </a:xfrm>
          <a:prstGeom prst="rect">
            <a:avLst/>
          </a:prstGeom>
          <a:noFill/>
        </p:spPr>
        <p:txBody>
          <a:bodyPr wrap="square" rtlCol="0">
            <a:spAutoFit/>
          </a:bodyPr>
          <a:lstStyle/>
          <a:p>
            <a:r>
              <a:rPr lang="en-AU" sz="1000" dirty="0" smtClean="0"/>
              <a:t>A wicked </a:t>
            </a:r>
          </a:p>
          <a:p>
            <a:r>
              <a:rPr lang="en-AU" sz="1000" dirty="0" smtClean="0"/>
              <a:t>wizard appears</a:t>
            </a:r>
            <a:endParaRPr lang="en-AU" sz="1000" dirty="0"/>
          </a:p>
        </p:txBody>
      </p:sp>
      <p:sp>
        <p:nvSpPr>
          <p:cNvPr id="35" name="TextBox 34"/>
          <p:cNvSpPr txBox="1"/>
          <p:nvPr/>
        </p:nvSpPr>
        <p:spPr>
          <a:xfrm>
            <a:off x="6664515" y="2004103"/>
            <a:ext cx="1191508" cy="553998"/>
          </a:xfrm>
          <a:prstGeom prst="rect">
            <a:avLst/>
          </a:prstGeom>
          <a:noFill/>
        </p:spPr>
        <p:txBody>
          <a:bodyPr wrap="square" rtlCol="0">
            <a:spAutoFit/>
          </a:bodyPr>
          <a:lstStyle/>
          <a:p>
            <a:r>
              <a:rPr lang="en-AU" sz="1000" dirty="0" smtClean="0"/>
              <a:t>The wizard is defeated with </a:t>
            </a:r>
          </a:p>
          <a:p>
            <a:r>
              <a:rPr lang="en-AU" sz="1000" dirty="0" smtClean="0"/>
              <a:t>the magic key</a:t>
            </a:r>
            <a:endParaRPr lang="en-AU" sz="1000" dirty="0"/>
          </a:p>
        </p:txBody>
      </p:sp>
      <p:sp>
        <p:nvSpPr>
          <p:cNvPr id="36" name="TextBox 35"/>
          <p:cNvSpPr txBox="1"/>
          <p:nvPr/>
        </p:nvSpPr>
        <p:spPr>
          <a:xfrm>
            <a:off x="7268924" y="2953856"/>
            <a:ext cx="1191508" cy="246221"/>
          </a:xfrm>
          <a:prstGeom prst="rect">
            <a:avLst/>
          </a:prstGeom>
          <a:noFill/>
        </p:spPr>
        <p:txBody>
          <a:bodyPr wrap="square" rtlCol="0">
            <a:spAutoFit/>
          </a:bodyPr>
          <a:lstStyle/>
          <a:p>
            <a:r>
              <a:rPr lang="en-AU" sz="1000" dirty="0" smtClean="0"/>
              <a:t>Dione goes home</a:t>
            </a:r>
            <a:endParaRPr lang="en-AU" sz="1000" dirty="0"/>
          </a:p>
        </p:txBody>
      </p:sp>
    </p:spTree>
    <p:extLst>
      <p:ext uri="{BB962C8B-B14F-4D97-AF65-F5344CB8AC3E}">
        <p14:creationId xmlns:p14="http://schemas.microsoft.com/office/powerpoint/2010/main" xmlns="" val="188546307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Stories are always structured</a:t>
            </a:r>
            <a:endParaRPr lang="en-AU"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48264" y="1707654"/>
            <a:ext cx="1162048" cy="173959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1063229"/>
            <a:ext cx="2278643" cy="3219822"/>
          </a:xfrm>
          <a:prstGeom prst="rect">
            <a:avLst/>
          </a:prstGeom>
          <a:ln w="3175">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95936" y="1063229"/>
            <a:ext cx="2649486" cy="2899160"/>
          </a:xfrm>
          <a:prstGeom prst="rect">
            <a:avLst/>
          </a:prstGeom>
          <a:ln w="3175">
            <a:solidFill>
              <a:schemeClr val="tx1"/>
            </a:solidFill>
          </a:ln>
        </p:spPr>
      </p:pic>
      <p:sp>
        <p:nvSpPr>
          <p:cNvPr id="3" name="Rectangle 2"/>
          <p:cNvSpPr/>
          <p:nvPr/>
        </p:nvSpPr>
        <p:spPr>
          <a:xfrm>
            <a:off x="4355976" y="3723878"/>
            <a:ext cx="3744416" cy="72008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4427984" y="3714586"/>
            <a:ext cx="3744416" cy="738664"/>
          </a:xfrm>
          <a:prstGeom prst="rect">
            <a:avLst/>
          </a:prstGeom>
          <a:noFill/>
        </p:spPr>
        <p:txBody>
          <a:bodyPr wrap="square" rtlCol="0">
            <a:spAutoFit/>
          </a:bodyPr>
          <a:lstStyle/>
          <a:p>
            <a:r>
              <a:rPr lang="en-AU" sz="1400" dirty="0" smtClean="0"/>
              <a:t>Even in intimate human interest, or emotional, stories, there is a definite </a:t>
            </a:r>
            <a:r>
              <a:rPr lang="en-AU" sz="1400" b="1" i="1" dirty="0" smtClean="0"/>
              <a:t>shape</a:t>
            </a:r>
            <a:r>
              <a:rPr lang="en-AU" sz="1400" dirty="0" smtClean="0"/>
              <a:t> to the narrative – problem, development, and finally resolution.</a:t>
            </a:r>
            <a:endParaRPr lang="en-AU" sz="1400" dirty="0"/>
          </a:p>
        </p:txBody>
      </p:sp>
    </p:spTree>
    <p:extLst>
      <p:ext uri="{BB962C8B-B14F-4D97-AF65-F5344CB8AC3E}">
        <p14:creationId xmlns:p14="http://schemas.microsoft.com/office/powerpoint/2010/main" xmlns="" val="382607672"/>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84519"/>
            <a:ext cx="8229600" cy="857250"/>
          </a:xfrm>
        </p:spPr>
        <p:txBody>
          <a:bodyPr>
            <a:normAutofit/>
          </a:bodyPr>
          <a:lstStyle/>
          <a:p>
            <a:r>
              <a:rPr lang="en-AU" sz="2800" b="1" dirty="0"/>
              <a:t>The Importance of Narrative</a:t>
            </a:r>
            <a:endParaRPr lang="en-AU" sz="2800" dirty="0"/>
          </a:p>
        </p:txBody>
      </p:sp>
      <p:sp>
        <p:nvSpPr>
          <p:cNvPr id="5" name="Content Placeholder 4"/>
          <p:cNvSpPr>
            <a:spLocks noGrp="1"/>
          </p:cNvSpPr>
          <p:nvPr>
            <p:ph idx="1"/>
          </p:nvPr>
        </p:nvSpPr>
        <p:spPr>
          <a:xfrm>
            <a:off x="827584" y="2715766"/>
            <a:ext cx="6264696" cy="3463033"/>
          </a:xfrm>
        </p:spPr>
        <p:txBody>
          <a:bodyPr>
            <a:normAutofit/>
          </a:bodyPr>
          <a:lstStyle/>
          <a:p>
            <a:pPr marL="0" indent="0">
              <a:buNone/>
            </a:pPr>
            <a:r>
              <a:rPr lang="en-AU" sz="1200" dirty="0" smtClean="0"/>
              <a:t>          </a:t>
            </a:r>
            <a:endParaRPr lang="en-AU" sz="1200" dirty="0"/>
          </a:p>
        </p:txBody>
      </p:sp>
      <p:sp>
        <p:nvSpPr>
          <p:cNvPr id="9" name="TextBox 8"/>
          <p:cNvSpPr txBox="1"/>
          <p:nvPr/>
        </p:nvSpPr>
        <p:spPr>
          <a:xfrm>
            <a:off x="755576" y="1807825"/>
            <a:ext cx="5400600" cy="1600438"/>
          </a:xfrm>
          <a:prstGeom prst="rect">
            <a:avLst/>
          </a:prstGeom>
          <a:noFill/>
        </p:spPr>
        <p:txBody>
          <a:bodyPr wrap="square" rtlCol="0">
            <a:spAutoFit/>
          </a:bodyPr>
          <a:lstStyle/>
          <a:p>
            <a:r>
              <a:rPr lang="en-US" sz="1400" dirty="0"/>
              <a:t>Stories are central to people’s lives. </a:t>
            </a:r>
            <a:endParaRPr lang="en-AU" sz="1400" dirty="0"/>
          </a:p>
          <a:p>
            <a:r>
              <a:rPr lang="en-US" sz="1400" dirty="0"/>
              <a:t>  </a:t>
            </a:r>
            <a:endParaRPr lang="en-AU" sz="1400" dirty="0"/>
          </a:p>
          <a:p>
            <a:r>
              <a:rPr lang="en-US" sz="1400" dirty="0"/>
              <a:t>Children love narrative. </a:t>
            </a:r>
            <a:endParaRPr lang="en-AU" sz="1400" dirty="0"/>
          </a:p>
          <a:p>
            <a:r>
              <a:rPr lang="en-US" sz="1400" dirty="0"/>
              <a:t> </a:t>
            </a:r>
            <a:endParaRPr lang="en-AU" sz="1400" dirty="0"/>
          </a:p>
          <a:p>
            <a:r>
              <a:rPr lang="en-US" sz="1400" dirty="0"/>
              <a:t>We need to teach children how to construct narratives. </a:t>
            </a:r>
            <a:endParaRPr lang="en-AU" sz="1400" dirty="0"/>
          </a:p>
          <a:p>
            <a:r>
              <a:rPr lang="en-US" sz="1400" dirty="0"/>
              <a:t> </a:t>
            </a:r>
            <a:endParaRPr lang="en-AU" sz="1400" dirty="0"/>
          </a:p>
          <a:p>
            <a:r>
              <a:rPr lang="en-US" sz="1400" dirty="0"/>
              <a:t>But teaching </a:t>
            </a:r>
            <a:r>
              <a:rPr lang="en-US" sz="1400" b="1" i="1" dirty="0"/>
              <a:t>how to structure a story</a:t>
            </a:r>
            <a:r>
              <a:rPr lang="en-US" sz="1400" dirty="0"/>
              <a:t> can be difficult.</a:t>
            </a:r>
            <a:endParaRPr lang="en-AU" sz="1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68977" y="1701480"/>
            <a:ext cx="2910503" cy="1944216"/>
          </a:xfrm>
          <a:prstGeom prst="rect">
            <a:avLst/>
          </a:prstGeom>
        </p:spPr>
      </p:pic>
    </p:spTree>
    <p:extLst>
      <p:ext uri="{BB962C8B-B14F-4D97-AF65-F5344CB8AC3E}">
        <p14:creationId xmlns:p14="http://schemas.microsoft.com/office/powerpoint/2010/main" xmlns="" val="355153420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200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200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200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nodeType="withEffect">
                                  <p:stCondLst>
                                    <p:cond delay="200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par>
                                <p:cTn id="20" presetID="10" presetClass="entr" presetSubtype="0" fill="hold" nodeType="withEffect">
                                  <p:stCondLst>
                                    <p:cond delay="200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500"/>
                                        <p:tgtEl>
                                          <p:spTgt spid="9">
                                            <p:txEl>
                                              <p:pRg st="5" end="5"/>
                                            </p:txEl>
                                          </p:spTgt>
                                        </p:tgtEl>
                                      </p:cBhvr>
                                    </p:animEffect>
                                  </p:childTnLst>
                                </p:cTn>
                              </p:par>
                              <p:par>
                                <p:cTn id="23" presetID="10" presetClass="entr" presetSubtype="0" fill="hold" nodeType="withEffect">
                                  <p:stCondLst>
                                    <p:cond delay="2000"/>
                                  </p:stCondLst>
                                  <p:childTnLst>
                                    <p:set>
                                      <p:cBhvr>
                                        <p:cTn id="24" dur="1" fill="hold">
                                          <p:stCondLst>
                                            <p:cond delay="0"/>
                                          </p:stCondLst>
                                        </p:cTn>
                                        <p:tgtEl>
                                          <p:spTgt spid="9">
                                            <p:txEl>
                                              <p:pRg st="6" end="6"/>
                                            </p:txEl>
                                          </p:spTgt>
                                        </p:tgtEl>
                                        <p:attrNameLst>
                                          <p:attrName>style.visibility</p:attrName>
                                        </p:attrNameLst>
                                      </p:cBhvr>
                                      <p:to>
                                        <p:strVal val="visible"/>
                                      </p:to>
                                    </p:set>
                                    <p:animEffect transition="in" filter="fade">
                                      <p:cBhvr>
                                        <p:cTn id="25" dur="500"/>
                                        <p:tgtEl>
                                          <p:spTgt spid="9">
                                            <p:txEl>
                                              <p:pRg st="6" end="6"/>
                                            </p:txEl>
                                          </p:spTgt>
                                        </p:tgtEl>
                                      </p:cBhvr>
                                    </p:animEffect>
                                  </p:childTnLst>
                                </p:cTn>
                              </p:par>
                              <p:par>
                                <p:cTn id="26" presetID="10" presetClass="entr" presetSubtype="0" fill="hold" grpId="0" nodeType="withEffect">
                                  <p:stCondLst>
                                    <p:cond delay="500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94" y="706388"/>
            <a:ext cx="8229600" cy="857250"/>
          </a:xfrm>
        </p:spPr>
        <p:txBody>
          <a:bodyPr>
            <a:normAutofit fontScale="90000"/>
          </a:bodyPr>
          <a:lstStyle/>
          <a:p>
            <a:r>
              <a:rPr lang="en-AU" sz="3600" b="1" dirty="0" smtClean="0"/>
              <a:t>The seven basic plots</a:t>
            </a:r>
            <a:r>
              <a:rPr lang="en-AU" sz="2200" dirty="0" smtClean="0"/>
              <a:t/>
            </a:r>
            <a:br>
              <a:rPr lang="en-AU" sz="2200" dirty="0" smtClean="0"/>
            </a:br>
            <a:r>
              <a:rPr lang="en-AU" sz="2200" dirty="0" smtClean="0"/>
              <a:t>                                                   </a:t>
            </a:r>
            <a:endParaRPr lang="en-AU" sz="2200" b="1" dirty="0"/>
          </a:p>
        </p:txBody>
      </p:sp>
      <p:sp>
        <p:nvSpPr>
          <p:cNvPr id="9" name="Rounded Rectangle 8"/>
          <p:cNvSpPr/>
          <p:nvPr/>
        </p:nvSpPr>
        <p:spPr>
          <a:xfrm>
            <a:off x="971600" y="1707654"/>
            <a:ext cx="7200800" cy="27363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a:p>
        </p:txBody>
      </p:sp>
      <p:sp>
        <p:nvSpPr>
          <p:cNvPr id="10" name="TextBox 9"/>
          <p:cNvSpPr txBox="1"/>
          <p:nvPr/>
        </p:nvSpPr>
        <p:spPr>
          <a:xfrm>
            <a:off x="1130072" y="1563638"/>
            <a:ext cx="6898312" cy="2923877"/>
          </a:xfrm>
          <a:prstGeom prst="rect">
            <a:avLst/>
          </a:prstGeom>
          <a:noFill/>
        </p:spPr>
        <p:txBody>
          <a:bodyPr wrap="square" rtlCol="0">
            <a:spAutoFit/>
          </a:bodyPr>
          <a:lstStyle/>
          <a:p>
            <a:endParaRPr lang="en-AU" sz="1400" dirty="0" smtClean="0"/>
          </a:p>
          <a:p>
            <a:r>
              <a:rPr lang="en-AU" sz="1000" b="1" i="1" dirty="0"/>
              <a:t>Overcoming the Monster</a:t>
            </a:r>
            <a:endParaRPr lang="en-AU" sz="1000" dirty="0"/>
          </a:p>
          <a:p>
            <a:r>
              <a:rPr lang="en-AU" sz="1000" dirty="0"/>
              <a:t> </a:t>
            </a:r>
          </a:p>
          <a:p>
            <a:r>
              <a:rPr lang="en-AU" sz="1000" dirty="0"/>
              <a:t>Hero learns of </a:t>
            </a:r>
            <a:r>
              <a:rPr lang="en-AU" sz="1000" dirty="0" smtClean="0"/>
              <a:t>a great evil, </a:t>
            </a:r>
            <a:r>
              <a:rPr lang="en-AU" sz="1000" dirty="0"/>
              <a:t>and sets out to destroy it. </a:t>
            </a:r>
            <a:r>
              <a:rPr lang="en-AU" sz="1000" dirty="0" err="1"/>
              <a:t>Eg</a:t>
            </a:r>
            <a:r>
              <a:rPr lang="en-AU" sz="1000" dirty="0"/>
              <a:t> </a:t>
            </a:r>
            <a:r>
              <a:rPr lang="en-AU" sz="1000" dirty="0" smtClean="0"/>
              <a:t>Perseus and </a:t>
            </a:r>
            <a:r>
              <a:rPr lang="en-AU" sz="1000" dirty="0"/>
              <a:t>Medusa</a:t>
            </a:r>
            <a:r>
              <a:rPr lang="en-AU" sz="1000" dirty="0" smtClean="0"/>
              <a:t>, James Bond, </a:t>
            </a:r>
            <a:r>
              <a:rPr lang="en-AU" sz="1000" i="1" dirty="0" smtClean="0"/>
              <a:t>Star Wars</a:t>
            </a:r>
            <a:endParaRPr lang="en-AU" sz="1000" i="1" dirty="0"/>
          </a:p>
          <a:p>
            <a:r>
              <a:rPr lang="en-AU" sz="1000" b="1" i="1" dirty="0"/>
              <a:t> </a:t>
            </a:r>
            <a:endParaRPr lang="en-AU" sz="1000" dirty="0"/>
          </a:p>
          <a:p>
            <a:r>
              <a:rPr lang="en-AU" sz="1000" b="1" i="1" dirty="0"/>
              <a:t>Rags to Riches</a:t>
            </a:r>
            <a:endParaRPr lang="en-AU" sz="1000" dirty="0"/>
          </a:p>
          <a:p>
            <a:r>
              <a:rPr lang="en-AU" sz="1000" dirty="0"/>
              <a:t> </a:t>
            </a:r>
          </a:p>
          <a:p>
            <a:r>
              <a:rPr lang="en-AU" sz="1000" dirty="0"/>
              <a:t>Hero gains wealth and success. </a:t>
            </a:r>
            <a:r>
              <a:rPr lang="en-AU" sz="1000" dirty="0" err="1"/>
              <a:t>Eg</a:t>
            </a:r>
            <a:r>
              <a:rPr lang="en-AU" sz="1000" dirty="0"/>
              <a:t> </a:t>
            </a:r>
            <a:r>
              <a:rPr lang="en-AU" sz="1000" i="1" dirty="0" smtClean="0"/>
              <a:t>Cinderella, Aladdin</a:t>
            </a:r>
            <a:endParaRPr lang="en-AU" sz="1000" dirty="0"/>
          </a:p>
          <a:p>
            <a:r>
              <a:rPr lang="en-AU" sz="1000" dirty="0"/>
              <a:t> </a:t>
            </a:r>
          </a:p>
          <a:p>
            <a:r>
              <a:rPr lang="en-AU" sz="1000" b="1" i="1" dirty="0"/>
              <a:t>The Quest</a:t>
            </a:r>
            <a:endParaRPr lang="en-AU" sz="1000" dirty="0"/>
          </a:p>
          <a:p>
            <a:r>
              <a:rPr lang="en-AU" sz="1000" dirty="0"/>
              <a:t> </a:t>
            </a:r>
          </a:p>
          <a:p>
            <a:r>
              <a:rPr lang="en-AU" sz="1000" dirty="0"/>
              <a:t>Hero learns of a magical object or wonderful place - and sets out to get there. </a:t>
            </a:r>
            <a:r>
              <a:rPr lang="en-AU" sz="1000" dirty="0" err="1" smtClean="0"/>
              <a:t>Eg</a:t>
            </a:r>
            <a:r>
              <a:rPr lang="en-AU" sz="1000" dirty="0" smtClean="0"/>
              <a:t> </a:t>
            </a:r>
            <a:r>
              <a:rPr lang="en-AU" sz="1000" i="1" dirty="0" smtClean="0"/>
              <a:t>The Wizard of Oz</a:t>
            </a:r>
            <a:r>
              <a:rPr lang="en-AU" sz="1000" dirty="0" smtClean="0"/>
              <a:t>, </a:t>
            </a:r>
            <a:r>
              <a:rPr lang="en-AU" sz="1000" i="1" dirty="0" smtClean="0"/>
              <a:t>Lord of the Rings</a:t>
            </a:r>
            <a:endParaRPr lang="en-AU" sz="1000" i="1" dirty="0"/>
          </a:p>
          <a:p>
            <a:r>
              <a:rPr lang="en-AU" sz="1000" dirty="0"/>
              <a:t> </a:t>
            </a:r>
          </a:p>
          <a:p>
            <a:r>
              <a:rPr lang="en-AU" sz="1000" b="1" i="1" dirty="0"/>
              <a:t>Voyage and Return</a:t>
            </a:r>
            <a:endParaRPr lang="en-AU" sz="1000" dirty="0"/>
          </a:p>
          <a:p>
            <a:r>
              <a:rPr lang="en-US" sz="1000" dirty="0"/>
              <a:t>Hero goes to a strange land and, after overcoming the threats, returns. </a:t>
            </a:r>
            <a:r>
              <a:rPr lang="en-US" sz="1000" dirty="0" err="1" smtClean="0"/>
              <a:t>Eg</a:t>
            </a:r>
            <a:r>
              <a:rPr lang="en-US" sz="1000" dirty="0" smtClean="0"/>
              <a:t> Alice in Wonderland, Peter Rabbit, The Time Machine</a:t>
            </a:r>
            <a:endParaRPr lang="en-AU" sz="1000" dirty="0"/>
          </a:p>
          <a:p>
            <a:r>
              <a:rPr lang="en-US" sz="1000" dirty="0"/>
              <a:t>and so on. </a:t>
            </a:r>
            <a:r>
              <a:rPr lang="en-US" sz="1000" dirty="0" smtClean="0"/>
              <a:t>				        </a:t>
            </a:r>
          </a:p>
          <a:p>
            <a:r>
              <a:rPr lang="en-US" sz="1000" dirty="0"/>
              <a:t>	</a:t>
            </a:r>
            <a:r>
              <a:rPr lang="en-US" sz="1000" dirty="0" smtClean="0"/>
              <a:t>			                            (</a:t>
            </a:r>
            <a:r>
              <a:rPr lang="en-US" sz="1000" dirty="0"/>
              <a:t>Christopher Booker, </a:t>
            </a:r>
            <a:r>
              <a:rPr lang="en-US" sz="1000" i="1" dirty="0"/>
              <a:t>The Seven Basic Plots) </a:t>
            </a:r>
            <a:endParaRPr lang="en-AU" sz="1000" dirty="0"/>
          </a:p>
          <a:p>
            <a:pPr marL="285750" indent="-285750">
              <a:buFont typeface="Arial" pitchFamily="34" charset="0"/>
              <a:buChar char="•"/>
            </a:pPr>
            <a:endParaRPr lang="en-AU" sz="1000" dirty="0"/>
          </a:p>
        </p:txBody>
      </p:sp>
      <p:sp>
        <p:nvSpPr>
          <p:cNvPr id="3" name="TextBox 2"/>
          <p:cNvSpPr txBox="1"/>
          <p:nvPr/>
        </p:nvSpPr>
        <p:spPr>
          <a:xfrm>
            <a:off x="1115616" y="1347614"/>
            <a:ext cx="5328592" cy="307777"/>
          </a:xfrm>
          <a:prstGeom prst="rect">
            <a:avLst/>
          </a:prstGeom>
          <a:noFill/>
        </p:spPr>
        <p:txBody>
          <a:bodyPr wrap="square" rtlCol="0">
            <a:spAutoFit/>
          </a:bodyPr>
          <a:lstStyle/>
          <a:p>
            <a:r>
              <a:rPr lang="en-AU" sz="1400" dirty="0"/>
              <a:t>Christopher Booker claimed there were </a:t>
            </a:r>
            <a:r>
              <a:rPr lang="en-AU" sz="1400" dirty="0" smtClean="0"/>
              <a:t>a total of just </a:t>
            </a:r>
            <a:r>
              <a:rPr lang="en-AU" sz="1400" dirty="0"/>
              <a:t>seven basic plots: </a:t>
            </a:r>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79083" y="1275606"/>
            <a:ext cx="1409341" cy="1007715"/>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37669" y="2211710"/>
            <a:ext cx="1163227" cy="1097111"/>
          </a:xfrm>
          <a:prstGeom prst="rect">
            <a:avLst/>
          </a:prstGeom>
        </p:spPr>
      </p:pic>
      <p:sp>
        <p:nvSpPr>
          <p:cNvPr id="15" name="Rounded Rectangle 14"/>
          <p:cNvSpPr/>
          <p:nvPr/>
        </p:nvSpPr>
        <p:spPr>
          <a:xfrm>
            <a:off x="2469312" y="4136762"/>
            <a:ext cx="3110800" cy="50405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a:p>
        </p:txBody>
      </p:sp>
      <p:sp>
        <p:nvSpPr>
          <p:cNvPr id="16" name="TextBox 15"/>
          <p:cNvSpPr txBox="1"/>
          <p:nvPr/>
        </p:nvSpPr>
        <p:spPr>
          <a:xfrm>
            <a:off x="2555776" y="4227934"/>
            <a:ext cx="3312368" cy="523220"/>
          </a:xfrm>
          <a:prstGeom prst="rect">
            <a:avLst/>
          </a:prstGeom>
          <a:noFill/>
        </p:spPr>
        <p:txBody>
          <a:bodyPr wrap="square" rtlCol="0">
            <a:spAutoFit/>
          </a:bodyPr>
          <a:lstStyle/>
          <a:p>
            <a:r>
              <a:rPr lang="en-US" sz="1000" dirty="0"/>
              <a:t>The other plots are:</a:t>
            </a:r>
            <a:r>
              <a:rPr lang="en-US" sz="1000" b="1" i="1" dirty="0"/>
              <a:t> Comedy, Tragedy </a:t>
            </a:r>
            <a:r>
              <a:rPr lang="en-US" sz="1000" dirty="0"/>
              <a:t>and</a:t>
            </a:r>
            <a:r>
              <a:rPr lang="en-US" sz="1000" b="1" i="1" dirty="0"/>
              <a:t> Rebirth</a:t>
            </a:r>
            <a:r>
              <a:rPr lang="en-US" sz="1000" i="1" dirty="0"/>
              <a:t>.</a:t>
            </a:r>
            <a:endParaRPr lang="en-AU" sz="1000" dirty="0"/>
          </a:p>
          <a:p>
            <a:endParaRPr lang="en-AU" dirty="0"/>
          </a:p>
        </p:txBody>
      </p:sp>
    </p:spTree>
    <p:extLst>
      <p:ext uri="{BB962C8B-B14F-4D97-AF65-F5344CB8AC3E}">
        <p14:creationId xmlns:p14="http://schemas.microsoft.com/office/powerpoint/2010/main" xmlns="" val="1176383665"/>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94" y="706388"/>
            <a:ext cx="8229600" cy="857250"/>
          </a:xfrm>
        </p:spPr>
        <p:txBody>
          <a:bodyPr>
            <a:normAutofit fontScale="90000"/>
          </a:bodyPr>
          <a:lstStyle/>
          <a:p>
            <a:r>
              <a:rPr lang="en-AU" sz="3600" b="1" dirty="0" smtClean="0"/>
              <a:t>The twenty master plots</a:t>
            </a:r>
            <a:r>
              <a:rPr lang="en-AU" sz="2200" dirty="0" smtClean="0"/>
              <a:t/>
            </a:r>
            <a:br>
              <a:rPr lang="en-AU" sz="2200" dirty="0" smtClean="0"/>
            </a:br>
            <a:r>
              <a:rPr lang="en-AU" sz="2200" dirty="0" smtClean="0"/>
              <a:t>                                                   </a:t>
            </a:r>
            <a:endParaRPr lang="en-AU" sz="2200" b="1" dirty="0"/>
          </a:p>
        </p:txBody>
      </p:sp>
      <p:sp>
        <p:nvSpPr>
          <p:cNvPr id="9" name="Rounded Rectangle 8"/>
          <p:cNvSpPr/>
          <p:nvPr/>
        </p:nvSpPr>
        <p:spPr>
          <a:xfrm>
            <a:off x="971600" y="1635646"/>
            <a:ext cx="7272808" cy="28803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a:p>
        </p:txBody>
      </p:sp>
      <p:sp>
        <p:nvSpPr>
          <p:cNvPr id="10" name="TextBox 9"/>
          <p:cNvSpPr txBox="1"/>
          <p:nvPr/>
        </p:nvSpPr>
        <p:spPr>
          <a:xfrm>
            <a:off x="1202080" y="1723911"/>
            <a:ext cx="4090000" cy="2215991"/>
          </a:xfrm>
          <a:prstGeom prst="rect">
            <a:avLst/>
          </a:prstGeom>
          <a:noFill/>
        </p:spPr>
        <p:txBody>
          <a:bodyPr wrap="square" rtlCol="0">
            <a:spAutoFit/>
          </a:bodyPr>
          <a:lstStyle/>
          <a:p>
            <a:pPr lvl="0"/>
            <a:r>
              <a:rPr lang="en-AU" sz="1200" dirty="0" smtClean="0"/>
              <a:t>1  Quest </a:t>
            </a:r>
            <a:r>
              <a:rPr lang="en-AU" sz="1200" dirty="0" err="1"/>
              <a:t>eg</a:t>
            </a:r>
            <a:r>
              <a:rPr lang="en-AU" sz="1200" dirty="0"/>
              <a:t> </a:t>
            </a:r>
            <a:r>
              <a:rPr lang="en-AU" sz="1200" i="1" dirty="0"/>
              <a:t>Raiders of the Lost Ark</a:t>
            </a:r>
          </a:p>
          <a:p>
            <a:pPr lvl="0"/>
            <a:r>
              <a:rPr lang="en-AU" sz="1200" dirty="0" smtClean="0"/>
              <a:t>2  Adventure </a:t>
            </a:r>
            <a:r>
              <a:rPr lang="en-AU" sz="1200" dirty="0" err="1"/>
              <a:t>eg</a:t>
            </a:r>
            <a:r>
              <a:rPr lang="en-AU" sz="1200" dirty="0"/>
              <a:t> </a:t>
            </a:r>
            <a:r>
              <a:rPr lang="en-AU" sz="1200" i="1" dirty="0"/>
              <a:t>Treasure Island</a:t>
            </a:r>
          </a:p>
          <a:p>
            <a:pPr lvl="0"/>
            <a:r>
              <a:rPr lang="en-AU" sz="1200" dirty="0" smtClean="0"/>
              <a:t>3  Pursuit </a:t>
            </a:r>
            <a:r>
              <a:rPr lang="en-AU" sz="1200" dirty="0" err="1"/>
              <a:t>eg</a:t>
            </a:r>
            <a:r>
              <a:rPr lang="en-AU" sz="1200" dirty="0"/>
              <a:t> </a:t>
            </a:r>
            <a:r>
              <a:rPr lang="en-AU" sz="1200" i="1" dirty="0"/>
              <a:t>The Fugitive</a:t>
            </a:r>
          </a:p>
          <a:p>
            <a:pPr lvl="0"/>
            <a:r>
              <a:rPr lang="en-AU" sz="1200" dirty="0" smtClean="0"/>
              <a:t>4  Rescue </a:t>
            </a:r>
            <a:r>
              <a:rPr lang="en-AU" sz="1200" dirty="0" err="1"/>
              <a:t>eg</a:t>
            </a:r>
            <a:r>
              <a:rPr lang="en-AU" sz="1200" dirty="0"/>
              <a:t> </a:t>
            </a:r>
            <a:r>
              <a:rPr lang="en-AU" sz="1200" i="1" dirty="0"/>
              <a:t>The Princess Bride, ET</a:t>
            </a:r>
          </a:p>
          <a:p>
            <a:pPr lvl="0"/>
            <a:r>
              <a:rPr lang="en-AU" sz="1200" dirty="0" smtClean="0"/>
              <a:t>5  Escape </a:t>
            </a:r>
            <a:r>
              <a:rPr lang="en-AU" sz="1200" dirty="0" err="1"/>
              <a:t>eg</a:t>
            </a:r>
            <a:r>
              <a:rPr lang="en-AU" sz="1200" dirty="0"/>
              <a:t> </a:t>
            </a:r>
            <a:r>
              <a:rPr lang="en-AU" sz="1200" i="1" dirty="0"/>
              <a:t>The Rats of NIMH</a:t>
            </a:r>
          </a:p>
          <a:p>
            <a:pPr lvl="0"/>
            <a:r>
              <a:rPr lang="en-AU" sz="1200" dirty="0" smtClean="0"/>
              <a:t>6  Revenge </a:t>
            </a:r>
            <a:r>
              <a:rPr lang="en-AU" sz="1200" dirty="0" err="1"/>
              <a:t>eg</a:t>
            </a:r>
            <a:r>
              <a:rPr lang="en-AU" sz="1200" dirty="0"/>
              <a:t> </a:t>
            </a:r>
            <a:r>
              <a:rPr lang="en-AU" sz="1200" i="1" dirty="0"/>
              <a:t>The </a:t>
            </a:r>
            <a:r>
              <a:rPr lang="en-AU" sz="1200" i="1" dirty="0" err="1"/>
              <a:t>Incredibles</a:t>
            </a:r>
            <a:endParaRPr lang="en-AU" sz="1200" i="1" dirty="0"/>
          </a:p>
          <a:p>
            <a:pPr lvl="0"/>
            <a:r>
              <a:rPr lang="en-AU" sz="1200" dirty="0" smtClean="0"/>
              <a:t>7  The </a:t>
            </a:r>
            <a:r>
              <a:rPr lang="en-AU" sz="1200" dirty="0"/>
              <a:t>Riddle </a:t>
            </a:r>
            <a:r>
              <a:rPr lang="en-AU" sz="1200" dirty="0" err="1"/>
              <a:t>eg</a:t>
            </a:r>
            <a:r>
              <a:rPr lang="en-AU" sz="1200" dirty="0"/>
              <a:t> almost all </a:t>
            </a:r>
            <a:r>
              <a:rPr lang="en-AU" sz="1200" dirty="0" err="1"/>
              <a:t>whodunnits</a:t>
            </a:r>
            <a:r>
              <a:rPr lang="en-AU" sz="1200" dirty="0"/>
              <a:t> or mysteries</a:t>
            </a:r>
          </a:p>
          <a:p>
            <a:pPr lvl="0"/>
            <a:r>
              <a:rPr lang="en-AU" sz="1200" dirty="0" smtClean="0"/>
              <a:t>8  Rivalry </a:t>
            </a:r>
            <a:r>
              <a:rPr lang="en-AU" sz="1200" dirty="0" err="1"/>
              <a:t>eg</a:t>
            </a:r>
            <a:r>
              <a:rPr lang="en-AU" sz="1200" dirty="0"/>
              <a:t> </a:t>
            </a:r>
            <a:r>
              <a:rPr lang="en-AU" sz="1200" i="1" dirty="0"/>
              <a:t>Snow White and the Seven Dwarfs</a:t>
            </a:r>
          </a:p>
          <a:p>
            <a:pPr lvl="0"/>
            <a:r>
              <a:rPr lang="en-AU" sz="1200" dirty="0" smtClean="0"/>
              <a:t>9  Underdog </a:t>
            </a:r>
            <a:r>
              <a:rPr lang="en-AU" sz="1200" dirty="0" err="1"/>
              <a:t>eg</a:t>
            </a:r>
            <a:r>
              <a:rPr lang="en-AU" sz="1200" dirty="0"/>
              <a:t> </a:t>
            </a:r>
            <a:r>
              <a:rPr lang="en-AU" sz="1200" i="1" dirty="0"/>
              <a:t>Cinderella, </a:t>
            </a:r>
            <a:r>
              <a:rPr lang="en-AU" sz="1200" i="1" dirty="0" smtClean="0"/>
              <a:t>Ratatouille</a:t>
            </a:r>
          </a:p>
          <a:p>
            <a:pPr lvl="0"/>
            <a:r>
              <a:rPr lang="en-AU" sz="1200" dirty="0" smtClean="0"/>
              <a:t>10 Temptation </a:t>
            </a:r>
            <a:r>
              <a:rPr lang="en-AU" sz="1200" dirty="0" err="1"/>
              <a:t>eg</a:t>
            </a:r>
            <a:r>
              <a:rPr lang="en-AU" sz="1200" dirty="0"/>
              <a:t> </a:t>
            </a:r>
            <a:r>
              <a:rPr lang="en-AU" sz="1200" i="1" dirty="0"/>
              <a:t>The Lion, the Witch and the Wardrobe</a:t>
            </a:r>
          </a:p>
          <a:p>
            <a:endParaRPr lang="en-AU" dirty="0"/>
          </a:p>
        </p:txBody>
      </p:sp>
      <p:sp>
        <p:nvSpPr>
          <p:cNvPr id="3" name="TextBox 2"/>
          <p:cNvSpPr txBox="1"/>
          <p:nvPr/>
        </p:nvSpPr>
        <p:spPr>
          <a:xfrm>
            <a:off x="1115616" y="1275606"/>
            <a:ext cx="4190920" cy="307777"/>
          </a:xfrm>
          <a:prstGeom prst="rect">
            <a:avLst/>
          </a:prstGeom>
          <a:noFill/>
        </p:spPr>
        <p:txBody>
          <a:bodyPr wrap="square" rtlCol="0">
            <a:spAutoFit/>
          </a:bodyPr>
          <a:lstStyle/>
          <a:p>
            <a:r>
              <a:rPr lang="en-AU" sz="1400" dirty="0"/>
              <a:t>Ronald Tobias, in </a:t>
            </a:r>
            <a:r>
              <a:rPr lang="en-AU" sz="1400" i="1" dirty="0"/>
              <a:t>Twenty Master Plots</a:t>
            </a:r>
            <a:r>
              <a:rPr lang="en-AU" sz="1400" dirty="0" smtClean="0"/>
              <a:t>:</a:t>
            </a:r>
            <a:endParaRPr lang="en-AU" sz="1400" dirty="0"/>
          </a:p>
        </p:txBody>
      </p:sp>
      <p:sp>
        <p:nvSpPr>
          <p:cNvPr id="5" name="TextBox 4"/>
          <p:cNvSpPr txBox="1"/>
          <p:nvPr/>
        </p:nvSpPr>
        <p:spPr>
          <a:xfrm>
            <a:off x="4932040" y="1723911"/>
            <a:ext cx="3024336" cy="2215991"/>
          </a:xfrm>
          <a:prstGeom prst="rect">
            <a:avLst/>
          </a:prstGeom>
          <a:noFill/>
        </p:spPr>
        <p:txBody>
          <a:bodyPr wrap="square" rtlCol="0">
            <a:spAutoFit/>
          </a:bodyPr>
          <a:lstStyle/>
          <a:p>
            <a:pPr lvl="0"/>
            <a:r>
              <a:rPr lang="en-AU" sz="1200" dirty="0" smtClean="0"/>
              <a:t>11  Metamorphosis </a:t>
            </a:r>
            <a:r>
              <a:rPr lang="en-AU" sz="1200" dirty="0" err="1"/>
              <a:t>eg</a:t>
            </a:r>
            <a:r>
              <a:rPr lang="en-AU" sz="1200" dirty="0"/>
              <a:t> </a:t>
            </a:r>
            <a:r>
              <a:rPr lang="en-AU" sz="1200" i="1" dirty="0"/>
              <a:t>Beauty and the Beast</a:t>
            </a:r>
          </a:p>
          <a:p>
            <a:pPr lvl="0"/>
            <a:r>
              <a:rPr lang="en-AU" sz="1200" dirty="0" smtClean="0"/>
              <a:t>12  Transformation </a:t>
            </a:r>
            <a:r>
              <a:rPr lang="en-AU" sz="1200" dirty="0" err="1"/>
              <a:t>eg</a:t>
            </a:r>
            <a:r>
              <a:rPr lang="en-AU" sz="1200" dirty="0"/>
              <a:t> </a:t>
            </a:r>
            <a:r>
              <a:rPr lang="en-AU" sz="1200" i="1" dirty="0"/>
              <a:t>My Fair Lady</a:t>
            </a:r>
          </a:p>
          <a:p>
            <a:pPr lvl="0"/>
            <a:r>
              <a:rPr lang="en-AU" sz="1200" dirty="0" smtClean="0"/>
              <a:t>13  Maturation </a:t>
            </a:r>
            <a:r>
              <a:rPr lang="en-AU" sz="1200" dirty="0" err="1"/>
              <a:t>eg</a:t>
            </a:r>
            <a:r>
              <a:rPr lang="en-AU" sz="1200" dirty="0"/>
              <a:t> </a:t>
            </a:r>
            <a:r>
              <a:rPr lang="en-AU" sz="1200" i="1" dirty="0" smtClean="0"/>
              <a:t>Tom’s </a:t>
            </a:r>
            <a:r>
              <a:rPr lang="en-AU" sz="1200" i="1" dirty="0"/>
              <a:t>Midnight Garden</a:t>
            </a:r>
          </a:p>
          <a:p>
            <a:pPr lvl="0"/>
            <a:r>
              <a:rPr lang="en-AU" sz="1200" dirty="0" smtClean="0"/>
              <a:t>14  Love </a:t>
            </a:r>
            <a:r>
              <a:rPr lang="en-AU" sz="1200" dirty="0" err="1"/>
              <a:t>eg</a:t>
            </a:r>
            <a:r>
              <a:rPr lang="en-AU" sz="1200" dirty="0"/>
              <a:t> </a:t>
            </a:r>
            <a:r>
              <a:rPr lang="en-AU" sz="1200" i="1" dirty="0"/>
              <a:t>Tangled, Enchanted</a:t>
            </a:r>
          </a:p>
          <a:p>
            <a:pPr lvl="0"/>
            <a:r>
              <a:rPr lang="en-AU" sz="1200" dirty="0" smtClean="0"/>
              <a:t>15  Forbidden </a:t>
            </a:r>
            <a:r>
              <a:rPr lang="en-AU" sz="1200" dirty="0"/>
              <a:t>Love </a:t>
            </a:r>
            <a:r>
              <a:rPr lang="en-AU" sz="1200" dirty="0" err="1"/>
              <a:t>eg</a:t>
            </a:r>
            <a:r>
              <a:rPr lang="en-AU" sz="1200" dirty="0"/>
              <a:t> </a:t>
            </a:r>
            <a:r>
              <a:rPr lang="en-AU" sz="1200" i="1" dirty="0"/>
              <a:t>Romeo and Juliet </a:t>
            </a:r>
          </a:p>
          <a:p>
            <a:pPr lvl="0"/>
            <a:r>
              <a:rPr lang="en-AU" sz="1200" dirty="0" smtClean="0"/>
              <a:t>16  Sacrifice </a:t>
            </a:r>
            <a:r>
              <a:rPr lang="en-AU" sz="1200" dirty="0" err="1"/>
              <a:t>eg</a:t>
            </a:r>
            <a:r>
              <a:rPr lang="en-AU" sz="1200" dirty="0"/>
              <a:t> </a:t>
            </a:r>
            <a:r>
              <a:rPr lang="en-AU" sz="1200" i="1" dirty="0"/>
              <a:t>The Happy Prince</a:t>
            </a:r>
          </a:p>
          <a:p>
            <a:pPr lvl="0"/>
            <a:r>
              <a:rPr lang="en-AU" sz="1200" dirty="0" smtClean="0"/>
              <a:t>17  Discovery </a:t>
            </a:r>
            <a:r>
              <a:rPr lang="en-AU" sz="1200" dirty="0" err="1"/>
              <a:t>eg</a:t>
            </a:r>
            <a:r>
              <a:rPr lang="en-AU" sz="1200" dirty="0"/>
              <a:t> </a:t>
            </a:r>
            <a:r>
              <a:rPr lang="en-AU" sz="1200" i="1" dirty="0"/>
              <a:t>The Hobbit</a:t>
            </a:r>
          </a:p>
          <a:p>
            <a:pPr lvl="0"/>
            <a:r>
              <a:rPr lang="en-AU" sz="1200" dirty="0" smtClean="0"/>
              <a:t>18  Wretched </a:t>
            </a:r>
            <a:r>
              <a:rPr lang="en-AU" sz="1200" dirty="0"/>
              <a:t>Excess </a:t>
            </a:r>
            <a:r>
              <a:rPr lang="en-AU" sz="1200" dirty="0" err="1"/>
              <a:t>eg</a:t>
            </a:r>
            <a:r>
              <a:rPr lang="en-AU" sz="1200" dirty="0"/>
              <a:t> </a:t>
            </a:r>
            <a:r>
              <a:rPr lang="en-AU" sz="1200" i="1" dirty="0"/>
              <a:t>The Dark is Rising</a:t>
            </a:r>
          </a:p>
          <a:p>
            <a:pPr lvl="0"/>
            <a:r>
              <a:rPr lang="en-AU" sz="1200" dirty="0" smtClean="0"/>
              <a:t>19  Ascension </a:t>
            </a:r>
            <a:r>
              <a:rPr lang="en-AU" sz="1200" dirty="0" err="1"/>
              <a:t>eg</a:t>
            </a:r>
            <a:r>
              <a:rPr lang="en-AU" sz="1200" dirty="0"/>
              <a:t> </a:t>
            </a:r>
            <a:r>
              <a:rPr lang="en-AU" sz="1200" i="1" dirty="0"/>
              <a:t>Harry Potter</a:t>
            </a:r>
          </a:p>
          <a:p>
            <a:pPr lvl="0"/>
            <a:r>
              <a:rPr lang="en-AU" sz="1200" dirty="0" smtClean="0"/>
              <a:t>20  </a:t>
            </a:r>
            <a:r>
              <a:rPr lang="en-AU" sz="1200" dirty="0" err="1" smtClean="0"/>
              <a:t>Descension</a:t>
            </a:r>
            <a:r>
              <a:rPr lang="en-AU" sz="1200" dirty="0" smtClean="0"/>
              <a:t> </a:t>
            </a:r>
            <a:r>
              <a:rPr lang="en-AU" sz="1200" dirty="0" err="1"/>
              <a:t>eg</a:t>
            </a:r>
            <a:r>
              <a:rPr lang="en-AU" sz="1200" dirty="0"/>
              <a:t> </a:t>
            </a:r>
            <a:r>
              <a:rPr lang="en-AU" sz="1200" i="1" dirty="0"/>
              <a:t>Dracula</a:t>
            </a:r>
          </a:p>
          <a:p>
            <a:endParaRPr lang="en-AU" dirty="0"/>
          </a:p>
        </p:txBody>
      </p:sp>
      <p:sp>
        <p:nvSpPr>
          <p:cNvPr id="12" name="Rounded Rectangle 11"/>
          <p:cNvSpPr/>
          <p:nvPr/>
        </p:nvSpPr>
        <p:spPr>
          <a:xfrm>
            <a:off x="2123728" y="3867894"/>
            <a:ext cx="6284015" cy="12241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a:p>
        </p:txBody>
      </p:sp>
      <p:sp>
        <p:nvSpPr>
          <p:cNvPr id="13" name="Rectangle 12"/>
          <p:cNvSpPr/>
          <p:nvPr/>
        </p:nvSpPr>
        <p:spPr>
          <a:xfrm>
            <a:off x="2339752" y="3939902"/>
            <a:ext cx="6077313" cy="1061829"/>
          </a:xfrm>
          <a:prstGeom prst="rect">
            <a:avLst/>
          </a:prstGeom>
        </p:spPr>
        <p:txBody>
          <a:bodyPr wrap="square">
            <a:spAutoFit/>
          </a:bodyPr>
          <a:lstStyle/>
          <a:p>
            <a:r>
              <a:rPr lang="en-AU" sz="1050" dirty="0"/>
              <a:t>Suggested activities</a:t>
            </a:r>
          </a:p>
          <a:p>
            <a:r>
              <a:rPr lang="en-AU" sz="1050" dirty="0"/>
              <a:t> </a:t>
            </a:r>
          </a:p>
          <a:p>
            <a:pPr marL="171450" lvl="0" indent="-171450">
              <a:buFont typeface="Courier New" panose="02070309020205020404" pitchFamily="49" charset="0"/>
              <a:buChar char="o"/>
            </a:pPr>
            <a:r>
              <a:rPr lang="en-AU" sz="1050" dirty="0"/>
              <a:t>Task 1: Make a selection from the two lists of story plots </a:t>
            </a:r>
            <a:r>
              <a:rPr lang="en-AU" sz="1050" dirty="0" smtClean="0"/>
              <a:t>– choose 12 </a:t>
            </a:r>
            <a:r>
              <a:rPr lang="en-AU" sz="1050" dirty="0"/>
              <a:t>story plot types. </a:t>
            </a:r>
            <a:endParaRPr lang="en-AU" sz="1050" dirty="0" smtClean="0"/>
          </a:p>
          <a:p>
            <a:pPr lvl="0"/>
            <a:r>
              <a:rPr lang="en-AU" sz="1050" dirty="0"/>
              <a:t> </a:t>
            </a:r>
            <a:r>
              <a:rPr lang="en-AU" sz="1050" dirty="0" smtClean="0"/>
              <a:t>     Then as a class or in groups find </a:t>
            </a:r>
            <a:r>
              <a:rPr lang="en-AU" sz="1050" dirty="0"/>
              <a:t>examples of each. </a:t>
            </a:r>
          </a:p>
          <a:p>
            <a:pPr marL="171450" lvl="0" indent="-171450">
              <a:buFont typeface="Courier New" panose="02070309020205020404" pitchFamily="49" charset="0"/>
              <a:buChar char="o"/>
            </a:pPr>
            <a:r>
              <a:rPr lang="en-AU" sz="1050" dirty="0"/>
              <a:t>Task 2: </a:t>
            </a:r>
            <a:r>
              <a:rPr lang="en-AU" sz="1050" dirty="0" smtClean="0"/>
              <a:t>(a) Find another example, and (b) write a </a:t>
            </a:r>
            <a:r>
              <a:rPr lang="en-AU" sz="1050" dirty="0"/>
              <a:t>simple outline of </a:t>
            </a:r>
            <a:r>
              <a:rPr lang="en-AU" sz="1050" i="1" dirty="0"/>
              <a:t>an original story</a:t>
            </a:r>
            <a:r>
              <a:rPr lang="en-AU" sz="1050" dirty="0"/>
              <a:t> using that plot type.</a:t>
            </a:r>
          </a:p>
          <a:p>
            <a:pPr marL="171450" lvl="0" indent="-171450">
              <a:buFont typeface="Courier New" panose="02070309020205020404" pitchFamily="49" charset="0"/>
              <a:buChar char="o"/>
            </a:pPr>
            <a:r>
              <a:rPr lang="en-AU" sz="1050" dirty="0"/>
              <a:t>Find a </a:t>
            </a:r>
            <a:r>
              <a:rPr lang="en-AU" sz="1050" dirty="0" err="1"/>
              <a:t>Ziptales</a:t>
            </a:r>
            <a:r>
              <a:rPr lang="en-AU" sz="1050" dirty="0"/>
              <a:t> story and pull its plot to bits - as for “Dr Wow in Atlantis”.</a:t>
            </a:r>
          </a:p>
        </p:txBody>
      </p:sp>
    </p:spTree>
    <p:extLst>
      <p:ext uri="{BB962C8B-B14F-4D97-AF65-F5344CB8AC3E}">
        <p14:creationId xmlns:p14="http://schemas.microsoft.com/office/powerpoint/2010/main" xmlns="" val="418270161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94" y="706388"/>
            <a:ext cx="8229600" cy="857250"/>
          </a:xfrm>
        </p:spPr>
        <p:txBody>
          <a:bodyPr>
            <a:normAutofit fontScale="90000"/>
          </a:bodyPr>
          <a:lstStyle/>
          <a:p>
            <a:r>
              <a:rPr lang="en-AU" sz="3600" b="1" dirty="0" smtClean="0"/>
              <a:t>Is genre important?</a:t>
            </a:r>
            <a:r>
              <a:rPr lang="en-AU" sz="2200" dirty="0" smtClean="0"/>
              <a:t/>
            </a:r>
            <a:br>
              <a:rPr lang="en-AU" sz="2200" dirty="0" smtClean="0"/>
            </a:br>
            <a:r>
              <a:rPr lang="en-AU" sz="2200" dirty="0" smtClean="0"/>
              <a:t>                                                   </a:t>
            </a:r>
            <a:endParaRPr lang="en-AU" sz="2200" b="1" dirty="0"/>
          </a:p>
        </p:txBody>
      </p:sp>
      <p:sp>
        <p:nvSpPr>
          <p:cNvPr id="9" name="Rounded Rectangle 8"/>
          <p:cNvSpPr/>
          <p:nvPr/>
        </p:nvSpPr>
        <p:spPr>
          <a:xfrm>
            <a:off x="1007604" y="1962586"/>
            <a:ext cx="7236804" cy="176129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a:p>
        </p:txBody>
      </p:sp>
      <p:sp>
        <p:nvSpPr>
          <p:cNvPr id="10" name="TextBox 9"/>
          <p:cNvSpPr txBox="1"/>
          <p:nvPr/>
        </p:nvSpPr>
        <p:spPr>
          <a:xfrm>
            <a:off x="1130072" y="1779662"/>
            <a:ext cx="6466264" cy="2092881"/>
          </a:xfrm>
          <a:prstGeom prst="rect">
            <a:avLst/>
          </a:prstGeom>
          <a:noFill/>
        </p:spPr>
        <p:txBody>
          <a:bodyPr wrap="square" rtlCol="0">
            <a:spAutoFit/>
          </a:bodyPr>
          <a:lstStyle/>
          <a:p>
            <a:endParaRPr lang="en-AU" sz="1400" dirty="0" smtClean="0"/>
          </a:p>
          <a:p>
            <a:pPr marL="285750" lvl="0" indent="-285750">
              <a:buFont typeface="Courier New" panose="02070309020205020404" pitchFamily="49" charset="0"/>
              <a:buChar char="o"/>
            </a:pPr>
            <a:r>
              <a:rPr lang="en-AU" sz="1400" dirty="0"/>
              <a:t>A </a:t>
            </a:r>
            <a:r>
              <a:rPr lang="en-AU" sz="1400" b="1" dirty="0"/>
              <a:t>fairy tale</a:t>
            </a:r>
            <a:r>
              <a:rPr lang="en-AU" sz="1400" dirty="0"/>
              <a:t> or </a:t>
            </a:r>
            <a:r>
              <a:rPr lang="en-AU" sz="1400" b="1" dirty="0"/>
              <a:t>fantasy</a:t>
            </a:r>
            <a:r>
              <a:rPr lang="en-AU" sz="1400" dirty="0"/>
              <a:t> has magical characters and lots of wonders. </a:t>
            </a:r>
          </a:p>
          <a:p>
            <a:pPr marL="285750" lvl="0" indent="-285750">
              <a:buFont typeface="Courier New" panose="02070309020205020404" pitchFamily="49" charset="0"/>
              <a:buChar char="o"/>
            </a:pPr>
            <a:r>
              <a:rPr lang="en-AU" sz="1400" dirty="0"/>
              <a:t>A </a:t>
            </a:r>
            <a:r>
              <a:rPr lang="en-AU" sz="1400" b="1" dirty="0"/>
              <a:t>mystery story</a:t>
            </a:r>
            <a:r>
              <a:rPr lang="en-AU" sz="1400" dirty="0"/>
              <a:t> has clues and investigates possible suspects.</a:t>
            </a:r>
          </a:p>
          <a:p>
            <a:pPr marL="285750" lvl="0" indent="-285750">
              <a:buFont typeface="Courier New" panose="02070309020205020404" pitchFamily="49" charset="0"/>
              <a:buChar char="o"/>
            </a:pPr>
            <a:r>
              <a:rPr lang="en-AU" sz="1400" dirty="0"/>
              <a:t>A </a:t>
            </a:r>
            <a:r>
              <a:rPr lang="en-AU" sz="1400" b="1" dirty="0"/>
              <a:t>comedy</a:t>
            </a:r>
            <a:r>
              <a:rPr lang="en-AU" sz="1400" dirty="0"/>
              <a:t> story has misunderstandings, confusion, embarrassing surprises etc.</a:t>
            </a:r>
          </a:p>
          <a:p>
            <a:pPr marL="285750" lvl="0" indent="-285750">
              <a:buFont typeface="Courier New" panose="02070309020205020404" pitchFamily="49" charset="0"/>
              <a:buChar char="o"/>
            </a:pPr>
            <a:r>
              <a:rPr lang="en-AU" sz="1400" dirty="0"/>
              <a:t>A </a:t>
            </a:r>
            <a:r>
              <a:rPr lang="en-AU" sz="1400" b="1" dirty="0"/>
              <a:t>scary </a:t>
            </a:r>
            <a:r>
              <a:rPr lang="en-AU" sz="1400" dirty="0"/>
              <a:t>story has a terrifying threat of some kind.</a:t>
            </a:r>
          </a:p>
          <a:p>
            <a:pPr marL="285750" lvl="0" indent="-285750">
              <a:buFont typeface="Courier New" panose="02070309020205020404" pitchFamily="49" charset="0"/>
              <a:buChar char="o"/>
            </a:pPr>
            <a:r>
              <a:rPr lang="en-AU" sz="1400" dirty="0"/>
              <a:t>An </a:t>
            </a:r>
            <a:r>
              <a:rPr lang="en-AU" sz="1400" b="1" dirty="0"/>
              <a:t>adventure</a:t>
            </a:r>
            <a:r>
              <a:rPr lang="en-AU" sz="1400" dirty="0"/>
              <a:t> story has lots of action and danger.</a:t>
            </a:r>
          </a:p>
          <a:p>
            <a:pPr marL="285750" lvl="0" indent="-285750">
              <a:buFont typeface="Courier New" panose="02070309020205020404" pitchFamily="49" charset="0"/>
              <a:buChar char="o"/>
            </a:pPr>
            <a:r>
              <a:rPr lang="en-AU" sz="1400" dirty="0"/>
              <a:t>A </a:t>
            </a:r>
            <a:r>
              <a:rPr lang="en-AU" sz="1400" b="1" dirty="0"/>
              <a:t>myth</a:t>
            </a:r>
            <a:r>
              <a:rPr lang="en-AU" sz="1400" dirty="0"/>
              <a:t> has a hero on a dangerous quest.</a:t>
            </a:r>
          </a:p>
          <a:p>
            <a:pPr marL="285750" lvl="0" indent="-285750">
              <a:buFont typeface="Courier New" panose="02070309020205020404" pitchFamily="49" charset="0"/>
              <a:buChar char="o"/>
            </a:pPr>
            <a:r>
              <a:rPr lang="en-AU" sz="1400" dirty="0"/>
              <a:t>A </a:t>
            </a:r>
            <a:r>
              <a:rPr lang="en-AU" sz="1400" b="1" dirty="0"/>
              <a:t>people</a:t>
            </a:r>
            <a:r>
              <a:rPr lang="en-AU" sz="1400" dirty="0"/>
              <a:t> or relationship story is about people resolving their issues satisfactorily.</a:t>
            </a:r>
          </a:p>
          <a:p>
            <a:pPr marL="285750" indent="-285750">
              <a:buFont typeface="Arial" pitchFamily="34" charset="0"/>
              <a:buChar char="•"/>
            </a:pPr>
            <a:endParaRPr lang="en-AU" dirty="0"/>
          </a:p>
        </p:txBody>
      </p:sp>
      <p:sp>
        <p:nvSpPr>
          <p:cNvPr id="3" name="TextBox 2"/>
          <p:cNvSpPr txBox="1"/>
          <p:nvPr/>
        </p:nvSpPr>
        <p:spPr>
          <a:xfrm>
            <a:off x="1115616" y="1491630"/>
            <a:ext cx="6624736" cy="307777"/>
          </a:xfrm>
          <a:prstGeom prst="rect">
            <a:avLst/>
          </a:prstGeom>
          <a:noFill/>
        </p:spPr>
        <p:txBody>
          <a:bodyPr wrap="square" rtlCol="0">
            <a:spAutoFit/>
          </a:bodyPr>
          <a:lstStyle/>
          <a:p>
            <a:r>
              <a:rPr lang="en-AU" sz="1400" dirty="0"/>
              <a:t>Children see that there are </a:t>
            </a:r>
            <a:r>
              <a:rPr lang="en-AU" sz="1400" b="1" dirty="0"/>
              <a:t>different types of stories</a:t>
            </a:r>
            <a:r>
              <a:rPr lang="en-AU" sz="1400" dirty="0"/>
              <a:t>. </a:t>
            </a:r>
            <a:r>
              <a:rPr lang="en-AU" sz="1400" i="1" dirty="0"/>
              <a:t>(Genre = French for type)</a:t>
            </a:r>
          </a:p>
        </p:txBody>
      </p:sp>
      <p:sp>
        <p:nvSpPr>
          <p:cNvPr id="8" name="Rounded Rectangle 7"/>
          <p:cNvSpPr/>
          <p:nvPr/>
        </p:nvSpPr>
        <p:spPr>
          <a:xfrm>
            <a:off x="1907704" y="3579862"/>
            <a:ext cx="6500039" cy="13681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a:p>
        </p:txBody>
      </p:sp>
      <p:sp>
        <p:nvSpPr>
          <p:cNvPr id="12" name="Rectangle 11"/>
          <p:cNvSpPr/>
          <p:nvPr/>
        </p:nvSpPr>
        <p:spPr>
          <a:xfrm>
            <a:off x="2339752" y="3651870"/>
            <a:ext cx="6077313" cy="1223412"/>
          </a:xfrm>
          <a:prstGeom prst="rect">
            <a:avLst/>
          </a:prstGeom>
        </p:spPr>
        <p:txBody>
          <a:bodyPr wrap="square">
            <a:spAutoFit/>
          </a:bodyPr>
          <a:lstStyle/>
          <a:p>
            <a:r>
              <a:rPr lang="en-AU" sz="1050" dirty="0"/>
              <a:t>Suggested activities</a:t>
            </a:r>
          </a:p>
          <a:p>
            <a:r>
              <a:rPr lang="en-AU" sz="1050" dirty="0"/>
              <a:t> </a:t>
            </a:r>
          </a:p>
          <a:p>
            <a:pPr marL="171450" lvl="0" indent="-171450">
              <a:buFont typeface="Courier New" panose="02070309020205020404" pitchFamily="49" charset="0"/>
              <a:buChar char="o"/>
            </a:pPr>
            <a:r>
              <a:rPr lang="en-AU" sz="1050" dirty="0"/>
              <a:t>Source one story from </a:t>
            </a:r>
            <a:r>
              <a:rPr lang="en-AU" sz="1050" dirty="0" err="1"/>
              <a:t>Ziptales</a:t>
            </a:r>
            <a:r>
              <a:rPr lang="en-AU" sz="1050" dirty="0"/>
              <a:t>. (1) Read the story, and (2) strip it down to its basic lines. What makes it work? What other stories are like this? Then children create their own stories in each genre type.</a:t>
            </a:r>
          </a:p>
          <a:p>
            <a:pPr marL="171450" lvl="0" indent="-171450">
              <a:buFont typeface="Courier New" panose="02070309020205020404" pitchFamily="49" charset="0"/>
              <a:buChar char="o"/>
            </a:pPr>
            <a:r>
              <a:rPr lang="en-AU" sz="1050" dirty="0"/>
              <a:t>Study popular films </a:t>
            </a:r>
            <a:r>
              <a:rPr lang="en-AU" sz="1050" dirty="0" err="1"/>
              <a:t>eg</a:t>
            </a:r>
            <a:r>
              <a:rPr lang="en-AU" sz="1050" dirty="0"/>
              <a:t> </a:t>
            </a:r>
            <a:r>
              <a:rPr lang="en-AU" sz="1050" i="1" dirty="0"/>
              <a:t>Frozen</a:t>
            </a:r>
            <a:r>
              <a:rPr lang="en-AU" sz="1050" dirty="0"/>
              <a:t>, </a:t>
            </a:r>
            <a:r>
              <a:rPr lang="en-AU" sz="1050" i="1" dirty="0"/>
              <a:t>Toy Story</a:t>
            </a:r>
            <a:r>
              <a:rPr lang="en-AU" sz="1050" dirty="0"/>
              <a:t>, </a:t>
            </a:r>
            <a:r>
              <a:rPr lang="en-AU" sz="1050" dirty="0" err="1"/>
              <a:t>etc</a:t>
            </a:r>
            <a:r>
              <a:rPr lang="en-AU" sz="1050" dirty="0"/>
              <a:t> – what genre (and why)? </a:t>
            </a:r>
          </a:p>
          <a:p>
            <a:pPr marL="171450" lvl="0" indent="-171450">
              <a:buFont typeface="Courier New" panose="02070309020205020404" pitchFamily="49" charset="0"/>
              <a:buChar char="o"/>
            </a:pPr>
            <a:r>
              <a:rPr lang="en-AU" sz="1050" dirty="0"/>
              <a:t>Have children </a:t>
            </a:r>
            <a:r>
              <a:rPr lang="en-AU" sz="1050" dirty="0" smtClean="0"/>
              <a:t>make </a:t>
            </a:r>
            <a:r>
              <a:rPr lang="en-AU" sz="1050" dirty="0"/>
              <a:t>up the plot line of a story in </a:t>
            </a:r>
            <a:r>
              <a:rPr lang="en-AU" sz="1050" i="1" dirty="0"/>
              <a:t>each major genre</a:t>
            </a:r>
            <a:r>
              <a:rPr lang="en-AU" sz="1050" dirty="0"/>
              <a:t>: one group creates a mystery story, one a scary story, one a fairy tale, etc. </a:t>
            </a:r>
          </a:p>
        </p:txBody>
      </p:sp>
    </p:spTree>
    <p:extLst>
      <p:ext uri="{BB962C8B-B14F-4D97-AF65-F5344CB8AC3E}">
        <p14:creationId xmlns:p14="http://schemas.microsoft.com/office/powerpoint/2010/main" xmlns="" val="2964916972"/>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043608" y="1347614"/>
            <a:ext cx="7272808" cy="28803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a:p>
        </p:txBody>
      </p:sp>
      <p:sp>
        <p:nvSpPr>
          <p:cNvPr id="4" name="Title 1"/>
          <p:cNvSpPr txBox="1">
            <a:spLocks/>
          </p:cNvSpPr>
          <p:nvPr/>
        </p:nvSpPr>
        <p:spPr>
          <a:xfrm>
            <a:off x="463894" y="706388"/>
            <a:ext cx="8229600" cy="857250"/>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600" b="1" dirty="0" smtClean="0"/>
              <a:t>A writer’s toolkit</a:t>
            </a:r>
            <a:r>
              <a:rPr lang="en-AU" sz="2200" dirty="0" smtClean="0"/>
              <a:t/>
            </a:r>
            <a:br>
              <a:rPr lang="en-AU" sz="2200" dirty="0" smtClean="0"/>
            </a:br>
            <a:r>
              <a:rPr lang="en-AU" sz="2200" dirty="0" smtClean="0"/>
              <a:t>                                                   </a:t>
            </a:r>
            <a:endParaRPr lang="en-AU" sz="2200" b="1" dirty="0"/>
          </a:p>
        </p:txBody>
      </p:sp>
      <p:sp>
        <p:nvSpPr>
          <p:cNvPr id="5" name="Rounded Rectangle 4"/>
          <p:cNvSpPr/>
          <p:nvPr/>
        </p:nvSpPr>
        <p:spPr>
          <a:xfrm>
            <a:off x="1907704" y="3435846"/>
            <a:ext cx="6500039" cy="12241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a:p>
        </p:txBody>
      </p:sp>
      <p:sp>
        <p:nvSpPr>
          <p:cNvPr id="6" name="Rectangle 5"/>
          <p:cNvSpPr/>
          <p:nvPr/>
        </p:nvSpPr>
        <p:spPr>
          <a:xfrm>
            <a:off x="2267744" y="3507854"/>
            <a:ext cx="6149321" cy="1061829"/>
          </a:xfrm>
          <a:prstGeom prst="rect">
            <a:avLst/>
          </a:prstGeom>
        </p:spPr>
        <p:txBody>
          <a:bodyPr wrap="square">
            <a:spAutoFit/>
          </a:bodyPr>
          <a:lstStyle/>
          <a:p>
            <a:r>
              <a:rPr lang="en-AU" sz="1050" dirty="0"/>
              <a:t>Suggested activities</a:t>
            </a:r>
          </a:p>
          <a:p>
            <a:r>
              <a:rPr lang="en-AU" sz="1050" dirty="0"/>
              <a:t> </a:t>
            </a:r>
          </a:p>
          <a:p>
            <a:pPr marL="171450" lvl="0" indent="-171450">
              <a:buFont typeface="Courier New" panose="02070309020205020404" pitchFamily="49" charset="0"/>
              <a:buChar char="o"/>
            </a:pPr>
            <a:r>
              <a:rPr lang="en-AU" sz="1050" dirty="0" smtClean="0"/>
              <a:t>Imagine a situation at school where two people are in conflict over something. How could this give ris</a:t>
            </a:r>
            <a:r>
              <a:rPr lang="en-AU" sz="1050" dirty="0" smtClean="0"/>
              <a:t>e</a:t>
            </a:r>
          </a:p>
          <a:p>
            <a:pPr marL="171450" lvl="0" indent="-171450"/>
            <a:r>
              <a:rPr lang="en-AU" sz="1050" dirty="0" smtClean="0"/>
              <a:t>	</a:t>
            </a:r>
            <a:r>
              <a:rPr lang="en-AU" sz="1050" dirty="0" smtClean="0"/>
              <a:t>to a story?</a:t>
            </a:r>
          </a:p>
          <a:p>
            <a:pPr marL="171450" lvl="0" indent="-171450">
              <a:buFont typeface="Courier New" panose="02070309020205020404" pitchFamily="49" charset="0"/>
              <a:buChar char="o"/>
            </a:pPr>
            <a:r>
              <a:rPr lang="en-AU" sz="1050" dirty="0" smtClean="0"/>
              <a:t>Take that situation, and work out what they could say.</a:t>
            </a:r>
          </a:p>
          <a:p>
            <a:pPr marL="171450" lvl="0" indent="-171450">
              <a:buFont typeface="Courier New" panose="02070309020205020404" pitchFamily="49" charset="0"/>
              <a:buChar char="o"/>
            </a:pPr>
            <a:r>
              <a:rPr lang="en-AU" sz="1050" dirty="0" smtClean="0"/>
              <a:t>Take a setting from the earlier activity on plot and build up all the details to make it come to life.</a:t>
            </a:r>
            <a:endParaRPr lang="en-AU" sz="1050" dirty="0"/>
          </a:p>
        </p:txBody>
      </p:sp>
      <p:sp>
        <p:nvSpPr>
          <p:cNvPr id="8" name="TextBox 7"/>
          <p:cNvSpPr txBox="1"/>
          <p:nvPr/>
        </p:nvSpPr>
        <p:spPr>
          <a:xfrm>
            <a:off x="1475656" y="1707654"/>
            <a:ext cx="4608512" cy="1661993"/>
          </a:xfrm>
          <a:prstGeom prst="rect">
            <a:avLst/>
          </a:prstGeom>
          <a:noFill/>
        </p:spPr>
        <p:txBody>
          <a:bodyPr wrap="square" rtlCol="0">
            <a:spAutoFit/>
          </a:bodyPr>
          <a:lstStyle/>
          <a:p>
            <a:pPr marL="285750" indent="-285750">
              <a:buFont typeface="Courier New" panose="02070309020205020404" pitchFamily="49" charset="0"/>
              <a:buChar char="o"/>
            </a:pPr>
            <a:r>
              <a:rPr lang="en-AU" sz="1400" b="1" dirty="0"/>
              <a:t>Drama</a:t>
            </a:r>
            <a:r>
              <a:rPr lang="en-AU" sz="1400" dirty="0"/>
              <a:t> - all stories thrive on </a:t>
            </a:r>
            <a:r>
              <a:rPr lang="en-AU" sz="1400" b="1" dirty="0"/>
              <a:t>conflict</a:t>
            </a:r>
            <a:r>
              <a:rPr lang="en-AU" sz="1400" dirty="0"/>
              <a:t>. </a:t>
            </a:r>
          </a:p>
          <a:p>
            <a:r>
              <a:rPr lang="en-AU" sz="1400" dirty="0"/>
              <a:t> </a:t>
            </a:r>
          </a:p>
          <a:p>
            <a:pPr marL="285750" indent="-285750">
              <a:buFont typeface="Courier New" panose="02070309020205020404" pitchFamily="49" charset="0"/>
              <a:buChar char="o"/>
            </a:pPr>
            <a:r>
              <a:rPr lang="en-AU" sz="1400" b="1" dirty="0"/>
              <a:t>Dialogue - </a:t>
            </a:r>
            <a:r>
              <a:rPr lang="en-AU" sz="1400" dirty="0"/>
              <a:t>the words spoken by the characters </a:t>
            </a:r>
            <a:endParaRPr lang="en-AU" sz="1400" dirty="0" smtClean="0"/>
          </a:p>
          <a:p>
            <a:r>
              <a:rPr lang="en-AU" sz="1400" dirty="0"/>
              <a:t> </a:t>
            </a:r>
            <a:r>
              <a:rPr lang="en-AU" sz="1400" dirty="0" smtClean="0"/>
              <a:t>      bring </a:t>
            </a:r>
            <a:r>
              <a:rPr lang="en-AU" sz="1400" dirty="0"/>
              <a:t>the situation to life. Dialogue is vital.</a:t>
            </a:r>
          </a:p>
          <a:p>
            <a:r>
              <a:rPr lang="en-AU" sz="1400" dirty="0"/>
              <a:t> </a:t>
            </a:r>
          </a:p>
          <a:p>
            <a:pPr marL="285750" indent="-285750">
              <a:buFont typeface="Courier New" panose="02070309020205020404" pitchFamily="49" charset="0"/>
              <a:buChar char="o"/>
            </a:pPr>
            <a:r>
              <a:rPr lang="en-AU" sz="1400" b="1" dirty="0"/>
              <a:t>Detail - </a:t>
            </a:r>
            <a:r>
              <a:rPr lang="en-AU" sz="1400" dirty="0"/>
              <a:t>Detail brings a story to life.</a:t>
            </a:r>
          </a:p>
          <a:p>
            <a:endParaRPr lang="en-AU" dirty="0"/>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20272" y="2519737"/>
            <a:ext cx="1193008" cy="807951"/>
          </a:xfrm>
          <a:prstGeom prst="rect">
            <a:avLst/>
          </a:prstGeom>
        </p:spPr>
      </p:pic>
      <p:sp>
        <p:nvSpPr>
          <p:cNvPr id="10" name="TextBox 9"/>
          <p:cNvSpPr txBox="1"/>
          <p:nvPr/>
        </p:nvSpPr>
        <p:spPr>
          <a:xfrm>
            <a:off x="5849982" y="1404524"/>
            <a:ext cx="1026273" cy="230832"/>
          </a:xfrm>
          <a:prstGeom prst="rect">
            <a:avLst/>
          </a:prstGeom>
          <a:noFill/>
        </p:spPr>
        <p:txBody>
          <a:bodyPr wrap="square" rtlCol="0">
            <a:spAutoFit/>
          </a:bodyPr>
          <a:lstStyle/>
          <a:p>
            <a:r>
              <a:rPr lang="en-AU" sz="900" dirty="0" smtClean="0"/>
              <a:t>“Subway hero”</a:t>
            </a:r>
            <a:endParaRPr lang="en-AU" sz="900" dirty="0"/>
          </a:p>
        </p:txBody>
      </p:sp>
      <p:sp>
        <p:nvSpPr>
          <p:cNvPr id="11" name="TextBox 10"/>
          <p:cNvSpPr txBox="1"/>
          <p:nvPr/>
        </p:nvSpPr>
        <p:spPr>
          <a:xfrm>
            <a:off x="6282031" y="3133006"/>
            <a:ext cx="1026273" cy="230832"/>
          </a:xfrm>
          <a:prstGeom prst="rect">
            <a:avLst/>
          </a:prstGeom>
          <a:noFill/>
        </p:spPr>
        <p:txBody>
          <a:bodyPr wrap="square" rtlCol="0">
            <a:spAutoFit/>
          </a:bodyPr>
          <a:lstStyle/>
          <a:p>
            <a:r>
              <a:rPr lang="en-AU" sz="900" dirty="0" smtClean="0"/>
              <a:t>“Dr Wow”</a:t>
            </a:r>
            <a:endParaRPr lang="en-AU" sz="9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80012" y="1360785"/>
            <a:ext cx="1161615" cy="861943"/>
          </a:xfrm>
          <a:prstGeom prst="rect">
            <a:avLst/>
          </a:prstGeom>
        </p:spPr>
      </p:pic>
      <p:sp>
        <p:nvSpPr>
          <p:cNvPr id="13" name="TextBox 12"/>
          <p:cNvSpPr txBox="1"/>
          <p:nvPr/>
        </p:nvSpPr>
        <p:spPr>
          <a:xfrm>
            <a:off x="7290143" y="1851670"/>
            <a:ext cx="1026273" cy="369332"/>
          </a:xfrm>
          <a:prstGeom prst="rect">
            <a:avLst/>
          </a:prstGeom>
          <a:noFill/>
        </p:spPr>
        <p:txBody>
          <a:bodyPr wrap="square" rtlCol="0">
            <a:spAutoFit/>
          </a:bodyPr>
          <a:lstStyle/>
          <a:p>
            <a:r>
              <a:rPr lang="en-AU" sz="900" dirty="0" smtClean="0"/>
              <a:t>“Beauty and</a:t>
            </a:r>
          </a:p>
          <a:p>
            <a:r>
              <a:rPr lang="en-AU" sz="900" dirty="0" smtClean="0"/>
              <a:t>  the Beast”</a:t>
            </a:r>
            <a:endParaRPr lang="en-AU" sz="900"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85999" y="1755310"/>
            <a:ext cx="1705876" cy="1275606"/>
          </a:xfrm>
          <a:prstGeom prst="rect">
            <a:avLst/>
          </a:prstGeom>
        </p:spPr>
      </p:pic>
    </p:spTree>
    <p:extLst>
      <p:ext uri="{BB962C8B-B14F-4D97-AF65-F5344CB8AC3E}">
        <p14:creationId xmlns:p14="http://schemas.microsoft.com/office/powerpoint/2010/main" xmlns="" val="356346551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3894" y="706388"/>
            <a:ext cx="8229600" cy="857250"/>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600" b="1" dirty="0" smtClean="0"/>
              <a:t>Five ways to kill a story stone dead</a:t>
            </a:r>
            <a:r>
              <a:rPr lang="en-AU" sz="2200" dirty="0" smtClean="0"/>
              <a:t/>
            </a:r>
            <a:br>
              <a:rPr lang="en-AU" sz="2200" dirty="0" smtClean="0"/>
            </a:br>
            <a:r>
              <a:rPr lang="en-AU" sz="2200" dirty="0" smtClean="0"/>
              <a:t>                                                   </a:t>
            </a:r>
            <a:endParaRPr lang="en-AU" sz="2200" b="1" dirty="0"/>
          </a:p>
        </p:txBody>
      </p:sp>
      <p:sp>
        <p:nvSpPr>
          <p:cNvPr id="5" name="Rounded Rectangle 4"/>
          <p:cNvSpPr/>
          <p:nvPr/>
        </p:nvSpPr>
        <p:spPr>
          <a:xfrm>
            <a:off x="1043608" y="1347614"/>
            <a:ext cx="7272808" cy="188440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a:p>
        </p:txBody>
      </p:sp>
      <p:sp>
        <p:nvSpPr>
          <p:cNvPr id="6" name="TextBox 5"/>
          <p:cNvSpPr txBox="1"/>
          <p:nvPr/>
        </p:nvSpPr>
        <p:spPr>
          <a:xfrm>
            <a:off x="1403648" y="1570022"/>
            <a:ext cx="6192688" cy="1661993"/>
          </a:xfrm>
          <a:prstGeom prst="rect">
            <a:avLst/>
          </a:prstGeom>
          <a:noFill/>
        </p:spPr>
        <p:txBody>
          <a:bodyPr wrap="square" rtlCol="0">
            <a:spAutoFit/>
          </a:bodyPr>
          <a:lstStyle/>
          <a:p>
            <a:pPr marL="285750" lvl="0" indent="-285750">
              <a:buFont typeface="Courier New" panose="02070309020205020404" pitchFamily="49" charset="0"/>
              <a:buChar char="o"/>
            </a:pPr>
            <a:r>
              <a:rPr lang="en-AU" sz="1400" dirty="0"/>
              <a:t>Don’t set </a:t>
            </a:r>
            <a:r>
              <a:rPr lang="en-AU" sz="1400" b="1" dirty="0"/>
              <a:t>boring topics</a:t>
            </a:r>
            <a:r>
              <a:rPr lang="en-AU" sz="1400" dirty="0"/>
              <a:t> </a:t>
            </a:r>
            <a:r>
              <a:rPr lang="en-AU" sz="1400" dirty="0" err="1"/>
              <a:t>eg</a:t>
            </a:r>
            <a:r>
              <a:rPr lang="en-AU" sz="1400" dirty="0"/>
              <a:t> “How I spent my summer holidays.” </a:t>
            </a:r>
          </a:p>
          <a:p>
            <a:pPr marL="285750" lvl="0" indent="-285750">
              <a:buFont typeface="Courier New" panose="02070309020205020404" pitchFamily="49" charset="0"/>
              <a:buChar char="o"/>
            </a:pPr>
            <a:r>
              <a:rPr lang="en-AU" sz="1400" dirty="0"/>
              <a:t>Don’t say </a:t>
            </a:r>
            <a:r>
              <a:rPr lang="en-AU" sz="1400" b="1" dirty="0"/>
              <a:t>“Only write about what you know!”</a:t>
            </a:r>
            <a:r>
              <a:rPr lang="en-AU" sz="1400" dirty="0"/>
              <a:t> or </a:t>
            </a:r>
            <a:r>
              <a:rPr lang="en-AU" sz="1400" b="1" dirty="0"/>
              <a:t>“Only write about real life!”</a:t>
            </a:r>
            <a:r>
              <a:rPr lang="en-AU" sz="1400" dirty="0"/>
              <a:t> It’s more important to encourage children’s imagination.</a:t>
            </a:r>
          </a:p>
          <a:p>
            <a:pPr marL="285750" lvl="0" indent="-285750">
              <a:buFont typeface="Courier New" panose="02070309020205020404" pitchFamily="49" charset="0"/>
              <a:buChar char="o"/>
            </a:pPr>
            <a:r>
              <a:rPr lang="en-AU" sz="1400" dirty="0"/>
              <a:t>Don’t say: </a:t>
            </a:r>
            <a:r>
              <a:rPr lang="en-AU" sz="1400" b="1" dirty="0"/>
              <a:t>just write whatever comes to mind</a:t>
            </a:r>
            <a:r>
              <a:rPr lang="en-AU" sz="1400" dirty="0"/>
              <a:t>. </a:t>
            </a:r>
          </a:p>
          <a:p>
            <a:pPr marL="285750" lvl="0" indent="-285750">
              <a:buFont typeface="Courier New" panose="02070309020205020404" pitchFamily="49" charset="0"/>
              <a:buChar char="o"/>
            </a:pPr>
            <a:r>
              <a:rPr lang="en-AU" sz="1400" dirty="0"/>
              <a:t>Don’t say </a:t>
            </a:r>
            <a:r>
              <a:rPr lang="en-AU" sz="1400" b="1" dirty="0"/>
              <a:t>use lots of big words</a:t>
            </a:r>
            <a:r>
              <a:rPr lang="en-AU" sz="1400" dirty="0"/>
              <a:t>. Narrative writing is not linguistic “dress up”. </a:t>
            </a:r>
          </a:p>
          <a:p>
            <a:pPr marL="285750" lvl="0" indent="-285750">
              <a:buFont typeface="Courier New" panose="02070309020205020404" pitchFamily="49" charset="0"/>
              <a:buChar char="o"/>
            </a:pPr>
            <a:r>
              <a:rPr lang="en-AU" sz="1400" dirty="0"/>
              <a:t>Don’t insist on a </a:t>
            </a:r>
            <a:r>
              <a:rPr lang="en-AU" sz="1400" b="1" dirty="0"/>
              <a:t>moral</a:t>
            </a:r>
            <a:r>
              <a:rPr lang="en-AU" sz="1400" dirty="0"/>
              <a:t>.</a:t>
            </a:r>
          </a:p>
          <a:p>
            <a:endParaRPr lang="en-AU" dirty="0"/>
          </a:p>
        </p:txBody>
      </p:sp>
      <p:sp>
        <p:nvSpPr>
          <p:cNvPr id="2" name="Rounded Rectangle 1"/>
          <p:cNvSpPr/>
          <p:nvPr/>
        </p:nvSpPr>
        <p:spPr>
          <a:xfrm>
            <a:off x="4932040" y="2859782"/>
            <a:ext cx="3168352" cy="174879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a:p>
        </p:txBody>
      </p:sp>
      <p:sp>
        <p:nvSpPr>
          <p:cNvPr id="3" name="Rectangle 2"/>
          <p:cNvSpPr/>
          <p:nvPr/>
        </p:nvSpPr>
        <p:spPr>
          <a:xfrm>
            <a:off x="5146752" y="2952396"/>
            <a:ext cx="2908961" cy="1708160"/>
          </a:xfrm>
          <a:prstGeom prst="rect">
            <a:avLst/>
          </a:prstGeom>
        </p:spPr>
        <p:txBody>
          <a:bodyPr wrap="square">
            <a:spAutoFit/>
          </a:bodyPr>
          <a:lstStyle/>
          <a:p>
            <a:r>
              <a:rPr lang="en-AU" sz="1050" dirty="0"/>
              <a:t>Suggested </a:t>
            </a:r>
            <a:r>
              <a:rPr lang="en-AU" sz="1050" dirty="0" smtClean="0"/>
              <a:t>activities</a:t>
            </a:r>
          </a:p>
          <a:p>
            <a:endParaRPr lang="en-AU" sz="1050" dirty="0"/>
          </a:p>
          <a:p>
            <a:pPr marL="171450" indent="-171450">
              <a:buFont typeface="Courier New" panose="02070309020205020404" pitchFamily="49" charset="0"/>
              <a:buChar char="o"/>
            </a:pPr>
            <a:r>
              <a:rPr lang="en-AU" sz="1050" dirty="0" smtClean="0"/>
              <a:t>Share with the children the stories </a:t>
            </a:r>
            <a:r>
              <a:rPr lang="en-AU" sz="1050" i="1" dirty="0" smtClean="0"/>
              <a:t>you</a:t>
            </a:r>
            <a:r>
              <a:rPr lang="en-AU" sz="1050" dirty="0" smtClean="0"/>
              <a:t> really liked as a child, and explain why.</a:t>
            </a:r>
          </a:p>
          <a:p>
            <a:pPr marL="171450" indent="-171450">
              <a:buFont typeface="Courier New" panose="02070309020205020404" pitchFamily="49" charset="0"/>
              <a:buChar char="o"/>
            </a:pPr>
            <a:r>
              <a:rPr lang="en-AU" sz="1050" dirty="0" smtClean="0"/>
              <a:t>Brainstorm great ideas for a story (in whatever genre) and let children fill in the details.</a:t>
            </a:r>
          </a:p>
          <a:p>
            <a:pPr marL="171450" indent="-171450">
              <a:buFont typeface="Courier New" panose="02070309020205020404" pitchFamily="49" charset="0"/>
              <a:buChar char="o"/>
            </a:pPr>
            <a:r>
              <a:rPr lang="en-AU" sz="1050" dirty="0" smtClean="0"/>
              <a:t>Encourage imagination and invention. Even if the story is not perfect, it’s extending them mentally.</a:t>
            </a:r>
            <a:endParaRPr lang="en-AU" sz="1050" dirty="0"/>
          </a:p>
          <a:p>
            <a:r>
              <a:rPr lang="en-AU" sz="1050" dirty="0"/>
              <a:t> </a:t>
            </a:r>
          </a:p>
        </p:txBody>
      </p:sp>
    </p:spTree>
    <p:extLst>
      <p:ext uri="{BB962C8B-B14F-4D97-AF65-F5344CB8AC3E}">
        <p14:creationId xmlns:p14="http://schemas.microsoft.com/office/powerpoint/2010/main" xmlns="" val="339616648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Webinar 3</a:t>
            </a:r>
            <a:endParaRPr lang="en-AU" dirty="0"/>
          </a:p>
        </p:txBody>
      </p:sp>
      <p:sp>
        <p:nvSpPr>
          <p:cNvPr id="3" name="Content Placeholder 2"/>
          <p:cNvSpPr>
            <a:spLocks noGrp="1"/>
          </p:cNvSpPr>
          <p:nvPr>
            <p:ph idx="1"/>
          </p:nvPr>
        </p:nvSpPr>
        <p:spPr>
          <a:xfrm>
            <a:off x="539552" y="1337518"/>
            <a:ext cx="6491064" cy="3394472"/>
          </a:xfrm>
        </p:spPr>
        <p:txBody>
          <a:bodyPr>
            <a:normAutofit/>
          </a:bodyPr>
          <a:lstStyle/>
          <a:p>
            <a:endParaRPr lang="en-AU" sz="1200" dirty="0" smtClean="0"/>
          </a:p>
          <a:p>
            <a:endParaRPr lang="en-AU" sz="1200" dirty="0"/>
          </a:p>
          <a:p>
            <a:pPr algn="ctr"/>
            <a:endParaRPr lang="en-AU" sz="1200" dirty="0" smtClean="0"/>
          </a:p>
          <a:p>
            <a:pPr algn="ctr"/>
            <a:endParaRPr lang="en-AU" sz="1200" dirty="0"/>
          </a:p>
          <a:p>
            <a:pPr marL="0" indent="0" algn="ctr">
              <a:buNone/>
            </a:pPr>
            <a:r>
              <a:rPr lang="en-AU" sz="1200" dirty="0" smtClean="0"/>
              <a:t>          Thankyou for joining us for this online webinar on Teaching Narrative Writing.</a:t>
            </a:r>
          </a:p>
          <a:p>
            <a:pPr marL="0" indent="0" algn="ctr">
              <a:buNone/>
            </a:pPr>
            <a:r>
              <a:rPr lang="en-AU" sz="1200" dirty="0"/>
              <a:t> </a:t>
            </a:r>
            <a:r>
              <a:rPr lang="en-AU" sz="1200" dirty="0" smtClean="0"/>
              <a:t>         This session represents 30 minutes of Professional Development.</a:t>
            </a:r>
          </a:p>
          <a:p>
            <a:pPr marL="0" indent="0" algn="ctr">
              <a:buNone/>
            </a:pPr>
            <a:r>
              <a:rPr lang="en-AU" sz="1200" dirty="0" smtClean="0"/>
              <a:t>         A certificate will be emailed to you following the successful completion of the session.</a:t>
            </a:r>
          </a:p>
          <a:p>
            <a:pPr marL="0" indent="0" algn="ctr">
              <a:buNone/>
            </a:pPr>
            <a:r>
              <a:rPr lang="en-AU" sz="1200" dirty="0" smtClean="0"/>
              <a:t>          We wish you and your students all the very best for all their narrative writing!</a:t>
            </a:r>
            <a:endParaRPr lang="en-AU" sz="1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48264" y="1779662"/>
            <a:ext cx="1018032" cy="1524000"/>
          </a:xfrm>
          <a:prstGeom prst="rect">
            <a:avLst/>
          </a:prstGeom>
        </p:spPr>
      </p:pic>
    </p:spTree>
    <p:extLst>
      <p:ext uri="{BB962C8B-B14F-4D97-AF65-F5344CB8AC3E}">
        <p14:creationId xmlns:p14="http://schemas.microsoft.com/office/powerpoint/2010/main" xmlns="" val="628390932"/>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71600" y="2499742"/>
            <a:ext cx="4320480" cy="187220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a:p>
        </p:txBody>
      </p:sp>
      <p:sp>
        <p:nvSpPr>
          <p:cNvPr id="2" name="Title 1"/>
          <p:cNvSpPr>
            <a:spLocks noGrp="1"/>
          </p:cNvSpPr>
          <p:nvPr>
            <p:ph type="title"/>
          </p:nvPr>
        </p:nvSpPr>
        <p:spPr>
          <a:xfrm>
            <a:off x="467544" y="418356"/>
            <a:ext cx="8229600" cy="857250"/>
          </a:xfrm>
        </p:spPr>
        <p:txBody>
          <a:bodyPr>
            <a:normAutofit/>
          </a:bodyPr>
          <a:lstStyle/>
          <a:p>
            <a:r>
              <a:rPr lang="en-US" sz="3200" b="1" dirty="0" smtClean="0"/>
              <a:t>Narrative </a:t>
            </a:r>
            <a:r>
              <a:rPr lang="en-US" sz="3200" b="1" dirty="0"/>
              <a:t>in the Australian Curriculum </a:t>
            </a:r>
            <a:endParaRPr lang="en-AU" sz="3200" b="1" dirty="0"/>
          </a:p>
        </p:txBody>
      </p:sp>
      <p:sp>
        <p:nvSpPr>
          <p:cNvPr id="3" name="Content Placeholder 2"/>
          <p:cNvSpPr>
            <a:spLocks noGrp="1"/>
          </p:cNvSpPr>
          <p:nvPr>
            <p:ph idx="1"/>
          </p:nvPr>
        </p:nvSpPr>
        <p:spPr>
          <a:xfrm>
            <a:off x="755576" y="1275606"/>
            <a:ext cx="8074778" cy="3178447"/>
          </a:xfrm>
        </p:spPr>
        <p:txBody>
          <a:bodyPr>
            <a:normAutofit fontScale="32500" lnSpcReduction="20000"/>
          </a:bodyPr>
          <a:lstStyle/>
          <a:p>
            <a:pPr marL="0" indent="0">
              <a:buNone/>
            </a:pPr>
            <a:r>
              <a:rPr lang="en-AU" sz="1400" b="1" dirty="0" smtClean="0"/>
              <a:t>  </a:t>
            </a:r>
            <a:r>
              <a:rPr lang="en-US" sz="3000" dirty="0"/>
              <a:t>The new </a:t>
            </a:r>
            <a:r>
              <a:rPr lang="en-AU" sz="3000" dirty="0"/>
              <a:t>Australian Curriculum mandates narrative. For </a:t>
            </a:r>
            <a:r>
              <a:rPr lang="en-AU" sz="3000" dirty="0" smtClean="0"/>
              <a:t>example:</a:t>
            </a:r>
            <a:r>
              <a:rPr lang="en-AU" sz="3000" dirty="0"/>
              <a:t> </a:t>
            </a:r>
          </a:p>
          <a:p>
            <a:pPr marL="0" indent="0">
              <a:buNone/>
            </a:pPr>
            <a:r>
              <a:rPr lang="en-AU" sz="3000" b="1" i="1" dirty="0"/>
              <a:t>   Discuss how authors make stories exciting, moving and absorbing and hold readers' interest by using various techniques… </a:t>
            </a:r>
          </a:p>
          <a:p>
            <a:pPr marL="0" indent="0">
              <a:buNone/>
            </a:pPr>
            <a:r>
              <a:rPr lang="en-AU" sz="3000" b="1" i="1" dirty="0"/>
              <a:t>   character development and plot tension</a:t>
            </a:r>
            <a:br>
              <a:rPr lang="en-AU" sz="3000" b="1" i="1" dirty="0"/>
            </a:br>
            <a:r>
              <a:rPr lang="en-AU" sz="3000" b="1" i="1" dirty="0"/>
              <a:t/>
            </a:r>
            <a:br>
              <a:rPr lang="en-AU" sz="3000" b="1" i="1" dirty="0"/>
            </a:br>
            <a:r>
              <a:rPr lang="en-AU" sz="3000" b="1" i="1" dirty="0"/>
              <a:t>   Create literary texts by developing storylines, characters and settings</a:t>
            </a:r>
            <a:endParaRPr lang="en-AU" sz="3000" dirty="0"/>
          </a:p>
          <a:p>
            <a:pPr marL="0" indent="0">
              <a:buNone/>
            </a:pPr>
            <a:endParaRPr lang="en-AU" sz="3000" b="1" dirty="0" smtClean="0"/>
          </a:p>
          <a:p>
            <a:pPr marL="0" indent="0">
              <a:buNone/>
            </a:pPr>
            <a:r>
              <a:rPr lang="en-AU" sz="3000" dirty="0"/>
              <a:t>T</a:t>
            </a:r>
            <a:r>
              <a:rPr lang="en-US" sz="3000" dirty="0"/>
              <a:t>he NAPLAN test includes, as an option, a narrative writing piece. </a:t>
            </a:r>
            <a:endParaRPr lang="en-AU" sz="3000" dirty="0"/>
          </a:p>
          <a:p>
            <a:pPr marL="0" indent="0">
              <a:buNone/>
            </a:pPr>
            <a:endParaRPr lang="en-AU" sz="1600" dirty="0" smtClean="0"/>
          </a:p>
          <a:p>
            <a:pPr marL="0" indent="0">
              <a:buNone/>
            </a:pPr>
            <a:endParaRPr lang="en-AU" sz="2200" dirty="0" smtClean="0"/>
          </a:p>
          <a:p>
            <a:pPr marL="0" indent="0">
              <a:buNone/>
            </a:pPr>
            <a:r>
              <a:rPr lang="en-AU" sz="2500" dirty="0" smtClean="0"/>
              <a:t>	</a:t>
            </a:r>
          </a:p>
          <a:p>
            <a:pPr marL="0" indent="0">
              <a:buNone/>
            </a:pPr>
            <a:r>
              <a:rPr lang="en-AU" sz="2500" dirty="0"/>
              <a:t> </a:t>
            </a:r>
            <a:r>
              <a:rPr lang="en-AU" sz="2500" dirty="0" smtClean="0"/>
              <a:t>                   </a:t>
            </a:r>
            <a:r>
              <a:rPr lang="en-AU" sz="3700" dirty="0" smtClean="0"/>
              <a:t>This </a:t>
            </a:r>
            <a:r>
              <a:rPr lang="en-AU" sz="3700" dirty="0"/>
              <a:t>seminar explores: </a:t>
            </a:r>
          </a:p>
          <a:p>
            <a:pPr marL="0" indent="0">
              <a:buNone/>
            </a:pPr>
            <a:endParaRPr lang="en-AU" sz="2500" dirty="0"/>
          </a:p>
          <a:p>
            <a:pPr lvl="1">
              <a:buFont typeface="Courier New" panose="02070309020205020404" pitchFamily="49" charset="0"/>
              <a:buChar char="o"/>
            </a:pPr>
            <a:r>
              <a:rPr lang="en-AU" sz="3700" dirty="0"/>
              <a:t>What is a story? </a:t>
            </a:r>
          </a:p>
          <a:p>
            <a:pPr lvl="1">
              <a:buFont typeface="Courier New" panose="02070309020205020404" pitchFamily="49" charset="0"/>
              <a:buChar char="o"/>
            </a:pPr>
            <a:r>
              <a:rPr lang="en-AU" sz="3700" dirty="0"/>
              <a:t>The problem situation</a:t>
            </a:r>
          </a:p>
          <a:p>
            <a:pPr lvl="1">
              <a:buFont typeface="Courier New" panose="02070309020205020404" pitchFamily="49" charset="0"/>
              <a:buChar char="o"/>
            </a:pPr>
            <a:r>
              <a:rPr lang="en-AU" sz="3700" dirty="0"/>
              <a:t>Character and motivation</a:t>
            </a:r>
          </a:p>
          <a:p>
            <a:pPr lvl="1">
              <a:buFont typeface="Courier New" panose="02070309020205020404" pitchFamily="49" charset="0"/>
              <a:buChar char="o"/>
            </a:pPr>
            <a:r>
              <a:rPr lang="en-AU" sz="3700" dirty="0"/>
              <a:t>What happens next </a:t>
            </a:r>
            <a:r>
              <a:rPr lang="en-AU" sz="3700" dirty="0" smtClean="0"/>
              <a:t>…? </a:t>
            </a:r>
            <a:r>
              <a:rPr lang="en-AU" sz="3700" dirty="0"/>
              <a:t>The importance of plot</a:t>
            </a:r>
          </a:p>
          <a:p>
            <a:pPr lvl="1">
              <a:buFont typeface="Courier New" panose="02070309020205020404" pitchFamily="49" charset="0"/>
              <a:buChar char="o"/>
            </a:pPr>
            <a:r>
              <a:rPr lang="en-AU" sz="3700" dirty="0"/>
              <a:t>Is genre important?</a:t>
            </a:r>
          </a:p>
          <a:p>
            <a:pPr lvl="1">
              <a:buFont typeface="Courier New" panose="02070309020205020404" pitchFamily="49" charset="0"/>
              <a:buChar char="o"/>
            </a:pPr>
            <a:r>
              <a:rPr lang="en-AU" sz="3700" dirty="0"/>
              <a:t>A writer’s toolkit</a:t>
            </a:r>
          </a:p>
          <a:p>
            <a:pPr lvl="1">
              <a:buFont typeface="Courier New" panose="02070309020205020404" pitchFamily="49" charset="0"/>
              <a:buChar char="o"/>
            </a:pPr>
            <a:r>
              <a:rPr lang="en-AU" sz="3700" dirty="0"/>
              <a:t>Five ways to kill a story stone dead</a:t>
            </a:r>
          </a:p>
          <a:p>
            <a:endParaRPr lang="en-AU" sz="1400" dirty="0"/>
          </a:p>
          <a:p>
            <a:pPr marL="0" indent="0" algn="ctr">
              <a:buNone/>
            </a:pPr>
            <a:r>
              <a:rPr lang="en-AU" sz="1400" dirty="0" smtClean="0"/>
              <a:t> </a:t>
            </a:r>
          </a:p>
          <a:p>
            <a:pPr marL="0" indent="0">
              <a:buNone/>
            </a:pPr>
            <a:endParaRPr lang="en-US" sz="14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36096" y="1995686"/>
            <a:ext cx="2922240" cy="2074790"/>
          </a:xfrm>
          <a:prstGeom prst="rect">
            <a:avLst/>
          </a:prstGeom>
        </p:spPr>
      </p:pic>
    </p:spTree>
    <p:extLst>
      <p:ext uri="{BB962C8B-B14F-4D97-AF65-F5344CB8AC3E}">
        <p14:creationId xmlns:p14="http://schemas.microsoft.com/office/powerpoint/2010/main" xmlns="" val="88804035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99592" y="2499742"/>
            <a:ext cx="4032448" cy="172819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a:p>
        </p:txBody>
      </p:sp>
      <p:sp>
        <p:nvSpPr>
          <p:cNvPr id="9" name="TextBox 8"/>
          <p:cNvSpPr txBox="1"/>
          <p:nvPr/>
        </p:nvSpPr>
        <p:spPr>
          <a:xfrm>
            <a:off x="1058064" y="2279069"/>
            <a:ext cx="4090000" cy="2092881"/>
          </a:xfrm>
          <a:prstGeom prst="rect">
            <a:avLst/>
          </a:prstGeom>
          <a:noFill/>
        </p:spPr>
        <p:txBody>
          <a:bodyPr wrap="square" rtlCol="0">
            <a:spAutoFit/>
          </a:bodyPr>
          <a:lstStyle/>
          <a:p>
            <a:endParaRPr lang="en-AU" sz="1400" dirty="0" smtClean="0"/>
          </a:p>
          <a:p>
            <a:r>
              <a:rPr lang="en-AU" sz="1400" dirty="0"/>
              <a:t>More modern examples:</a:t>
            </a:r>
          </a:p>
          <a:p>
            <a:r>
              <a:rPr lang="en-AU" sz="1400" b="1" dirty="0"/>
              <a:t> </a:t>
            </a:r>
            <a:endParaRPr lang="en-AU" sz="1400" dirty="0"/>
          </a:p>
          <a:p>
            <a:r>
              <a:rPr lang="en-AU" sz="1400" b="1" dirty="0"/>
              <a:t>Crook outruns cops. Walkie-talkies outrun crook.</a:t>
            </a:r>
            <a:endParaRPr lang="en-AU" sz="1400" dirty="0"/>
          </a:p>
          <a:p>
            <a:r>
              <a:rPr lang="en-AU" sz="1400" b="1" dirty="0"/>
              <a:t> </a:t>
            </a:r>
            <a:endParaRPr lang="en-AU" sz="1400" dirty="0"/>
          </a:p>
          <a:p>
            <a:r>
              <a:rPr lang="en-AU" sz="1400" b="1" dirty="0"/>
              <a:t>Penniless man. </a:t>
            </a:r>
            <a:r>
              <a:rPr lang="en-AU" sz="1400" b="1" dirty="0" smtClean="0"/>
              <a:t>Won</a:t>
            </a:r>
            <a:r>
              <a:rPr lang="en-AU" sz="1400" b="1" dirty="0" smtClean="0"/>
              <a:t> </a:t>
            </a:r>
            <a:r>
              <a:rPr lang="en-AU" sz="1400" b="1" dirty="0"/>
              <a:t>lotto. Overnight genius.</a:t>
            </a:r>
            <a:endParaRPr lang="en-AU" sz="1400" dirty="0"/>
          </a:p>
          <a:p>
            <a:r>
              <a:rPr lang="en-AU" sz="1400" b="1" dirty="0"/>
              <a:t> </a:t>
            </a:r>
            <a:endParaRPr lang="en-AU" sz="1400" dirty="0"/>
          </a:p>
          <a:p>
            <a:r>
              <a:rPr lang="en-AU" sz="1400" b="1" dirty="0"/>
              <a:t>Man cries, holding his dog’s leash.</a:t>
            </a:r>
            <a:endParaRPr lang="en-AU" sz="1400" dirty="0"/>
          </a:p>
          <a:p>
            <a:pPr marL="285750" indent="-285750">
              <a:buFont typeface="Arial" pitchFamily="34" charset="0"/>
              <a:buChar char="•"/>
            </a:pPr>
            <a:endParaRPr lang="en-AU" dirty="0"/>
          </a:p>
        </p:txBody>
      </p:sp>
      <p:sp>
        <p:nvSpPr>
          <p:cNvPr id="2" name="Title 1"/>
          <p:cNvSpPr>
            <a:spLocks noGrp="1"/>
          </p:cNvSpPr>
          <p:nvPr>
            <p:ph type="title"/>
          </p:nvPr>
        </p:nvSpPr>
        <p:spPr>
          <a:xfrm>
            <a:off x="448017" y="339502"/>
            <a:ext cx="8229600" cy="857250"/>
          </a:xfrm>
        </p:spPr>
        <p:txBody>
          <a:bodyPr>
            <a:normAutofit/>
          </a:bodyPr>
          <a:lstStyle/>
          <a:p>
            <a:r>
              <a:rPr lang="en-AU" sz="3200" b="1" dirty="0"/>
              <a:t>What is a story? </a:t>
            </a:r>
            <a:endParaRPr lang="en-AU" sz="3200" dirty="0"/>
          </a:p>
        </p:txBody>
      </p:sp>
      <p:sp>
        <p:nvSpPr>
          <p:cNvPr id="8" name="TextBox 7"/>
          <p:cNvSpPr txBox="1"/>
          <p:nvPr/>
        </p:nvSpPr>
        <p:spPr>
          <a:xfrm>
            <a:off x="827583" y="965745"/>
            <a:ext cx="8189385" cy="1600438"/>
          </a:xfrm>
          <a:prstGeom prst="rect">
            <a:avLst/>
          </a:prstGeom>
          <a:noFill/>
        </p:spPr>
        <p:txBody>
          <a:bodyPr wrap="square" rtlCol="0">
            <a:spAutoFit/>
          </a:bodyPr>
          <a:lstStyle/>
          <a:p>
            <a:r>
              <a:rPr lang="en-AU" sz="2000" b="1" dirty="0" smtClean="0"/>
              <a:t>  </a:t>
            </a:r>
          </a:p>
          <a:p>
            <a:r>
              <a:rPr lang="en-AU" sz="1400" dirty="0" smtClean="0"/>
              <a:t>Ernest </a:t>
            </a:r>
            <a:r>
              <a:rPr lang="en-AU" sz="1400" dirty="0"/>
              <a:t>Hemingway’s six word story: </a:t>
            </a:r>
          </a:p>
          <a:p>
            <a:r>
              <a:rPr lang="en-AU" sz="2000" dirty="0"/>
              <a:t> </a:t>
            </a:r>
          </a:p>
          <a:p>
            <a:r>
              <a:rPr lang="en-AU" sz="2000" b="1" dirty="0" smtClean="0"/>
              <a:t>	For </a:t>
            </a:r>
            <a:r>
              <a:rPr lang="en-AU" sz="2000" b="1" dirty="0"/>
              <a:t>sale: baby shoes, never worn.</a:t>
            </a:r>
            <a:endParaRPr lang="en-AU" sz="2000" dirty="0"/>
          </a:p>
          <a:p>
            <a:endParaRPr lang="en-AU"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40152" y="606847"/>
            <a:ext cx="1740620" cy="18722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08304" y="2859782"/>
            <a:ext cx="870968" cy="1307760"/>
          </a:xfrm>
          <a:prstGeom prst="rect">
            <a:avLst/>
          </a:prstGeom>
        </p:spPr>
      </p:pic>
    </p:spTree>
    <p:extLst>
      <p:ext uri="{BB962C8B-B14F-4D97-AF65-F5344CB8AC3E}">
        <p14:creationId xmlns:p14="http://schemas.microsoft.com/office/powerpoint/2010/main" xmlns="" val="2687986122"/>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991142" y="1556792"/>
            <a:ext cx="4032448"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a:p>
        </p:txBody>
      </p:sp>
      <p:sp>
        <p:nvSpPr>
          <p:cNvPr id="2" name="Title 1"/>
          <p:cNvSpPr>
            <a:spLocks noGrp="1"/>
          </p:cNvSpPr>
          <p:nvPr>
            <p:ph type="title"/>
          </p:nvPr>
        </p:nvSpPr>
        <p:spPr>
          <a:xfrm>
            <a:off x="467544" y="411510"/>
            <a:ext cx="8229600" cy="857250"/>
          </a:xfrm>
        </p:spPr>
        <p:txBody>
          <a:bodyPr>
            <a:normAutofit fontScale="90000"/>
          </a:bodyPr>
          <a:lstStyle/>
          <a:p>
            <a:r>
              <a:rPr lang="en-AU" sz="3600" b="1" dirty="0"/>
              <a:t>What is a story? </a:t>
            </a:r>
            <a:r>
              <a:rPr lang="en-AU" sz="3200" b="1" dirty="0" smtClean="0"/>
              <a:t/>
            </a:r>
            <a:br>
              <a:rPr lang="en-AU" sz="3200" b="1" dirty="0" smtClean="0"/>
            </a:br>
            <a:r>
              <a:rPr lang="en-AU" sz="1800" dirty="0" smtClean="0"/>
              <a:t> </a:t>
            </a:r>
            <a:endParaRPr lang="en-AU" sz="1800" dirty="0"/>
          </a:p>
        </p:txBody>
      </p:sp>
      <p:sp>
        <p:nvSpPr>
          <p:cNvPr id="3" name="Content Placeholder 2"/>
          <p:cNvSpPr>
            <a:spLocks noGrp="1"/>
          </p:cNvSpPr>
          <p:nvPr>
            <p:ph idx="1"/>
          </p:nvPr>
        </p:nvSpPr>
        <p:spPr>
          <a:xfrm>
            <a:off x="899592" y="1203598"/>
            <a:ext cx="7776864" cy="3394472"/>
          </a:xfrm>
        </p:spPr>
        <p:txBody>
          <a:bodyPr>
            <a:normAutofit fontScale="85000" lnSpcReduction="20000"/>
          </a:bodyPr>
          <a:lstStyle/>
          <a:p>
            <a:pPr marL="0" indent="0">
              <a:buNone/>
            </a:pPr>
            <a:r>
              <a:rPr lang="en-AU" sz="1600" b="1" dirty="0" smtClean="0"/>
              <a:t>    </a:t>
            </a:r>
            <a:r>
              <a:rPr lang="en-AU" sz="1600" dirty="0"/>
              <a:t>What is a story? </a:t>
            </a:r>
          </a:p>
          <a:p>
            <a:pPr marL="0" indent="0" algn="ctr">
              <a:buNone/>
            </a:pPr>
            <a:endParaRPr lang="en-AU" sz="1600" dirty="0" smtClean="0"/>
          </a:p>
          <a:p>
            <a:pPr marL="0" indent="0" algn="ctr">
              <a:buNone/>
            </a:pPr>
            <a:endParaRPr lang="en-AU" sz="1600" dirty="0"/>
          </a:p>
          <a:p>
            <a:pPr marL="0" indent="0" algn="ctr">
              <a:buNone/>
            </a:pPr>
            <a:endParaRPr lang="en-AU" sz="1600" dirty="0" smtClean="0"/>
          </a:p>
          <a:p>
            <a:pPr marL="0" indent="0">
              <a:buNone/>
            </a:pPr>
            <a:endParaRPr lang="en-AU" sz="1600" dirty="0" smtClean="0"/>
          </a:p>
          <a:p>
            <a:pPr marL="0" indent="0">
              <a:buNone/>
            </a:pPr>
            <a:r>
              <a:rPr lang="en-AU" sz="1600" dirty="0" smtClean="0"/>
              <a:t>is </a:t>
            </a:r>
            <a:r>
              <a:rPr lang="en-AU" sz="1600" b="1" i="1" dirty="0"/>
              <a:t>not</a:t>
            </a:r>
            <a:r>
              <a:rPr lang="en-AU" sz="1600" dirty="0"/>
              <a:t> a story. It is just two events. </a:t>
            </a:r>
          </a:p>
          <a:p>
            <a:pPr marL="0" indent="0">
              <a:buNone/>
            </a:pPr>
            <a:r>
              <a:rPr lang="en-AU" sz="1600" dirty="0"/>
              <a:t> </a:t>
            </a:r>
          </a:p>
          <a:p>
            <a:pPr marL="0" indent="0">
              <a:buNone/>
            </a:pPr>
            <a:r>
              <a:rPr lang="en-AU" sz="1600" dirty="0"/>
              <a:t>A modern equivalent:</a:t>
            </a:r>
          </a:p>
          <a:p>
            <a:pPr marL="0" indent="0">
              <a:buNone/>
            </a:pPr>
            <a:r>
              <a:rPr lang="en-AU" sz="1600" dirty="0"/>
              <a:t> </a:t>
            </a:r>
          </a:p>
          <a:p>
            <a:pPr marL="0" indent="0">
              <a:buNone/>
            </a:pPr>
            <a:r>
              <a:rPr lang="en-AU" sz="1600" b="1" dirty="0"/>
              <a:t>I went to the office on Monday. I went on Tuesday. </a:t>
            </a:r>
            <a:endParaRPr lang="en-AU" sz="1600" b="1" dirty="0" smtClean="0"/>
          </a:p>
          <a:p>
            <a:pPr marL="0" indent="0">
              <a:buNone/>
            </a:pPr>
            <a:r>
              <a:rPr lang="en-AU" sz="1600" b="1" dirty="0" smtClean="0"/>
              <a:t>I </a:t>
            </a:r>
            <a:r>
              <a:rPr lang="en-AU" sz="1600" b="1" dirty="0"/>
              <a:t>went on Wednesday. I went on Thursday. On Friday I was sick. </a:t>
            </a:r>
            <a:endParaRPr lang="en-AU" sz="1600" b="1" dirty="0" smtClean="0"/>
          </a:p>
          <a:p>
            <a:pPr marL="0" indent="0">
              <a:buNone/>
            </a:pPr>
            <a:r>
              <a:rPr lang="en-AU" sz="1600" b="1" dirty="0" smtClean="0"/>
              <a:t>On </a:t>
            </a:r>
            <a:r>
              <a:rPr lang="en-AU" sz="1600" b="1" dirty="0"/>
              <a:t>Saturday I rested. On Sunday I felt better.</a:t>
            </a:r>
            <a:endParaRPr lang="en-AU" sz="1600" dirty="0"/>
          </a:p>
          <a:p>
            <a:pPr marL="0" indent="0">
              <a:buNone/>
            </a:pPr>
            <a:r>
              <a:rPr lang="en-AU" sz="1600" b="1" dirty="0"/>
              <a:t> </a:t>
            </a:r>
            <a:endParaRPr lang="en-AU" sz="1600" dirty="0"/>
          </a:p>
          <a:p>
            <a:pPr marL="0" indent="0">
              <a:buNone/>
            </a:pPr>
            <a:r>
              <a:rPr lang="en-AU" sz="1600" dirty="0"/>
              <a:t>This </a:t>
            </a:r>
            <a:r>
              <a:rPr lang="en-AU" sz="1600" dirty="0" smtClean="0"/>
              <a:t>too is </a:t>
            </a:r>
            <a:r>
              <a:rPr lang="en-AU" sz="1600" b="1" i="1" dirty="0"/>
              <a:t>not</a:t>
            </a:r>
            <a:r>
              <a:rPr lang="en-AU" sz="1600" i="1" dirty="0"/>
              <a:t> </a:t>
            </a:r>
            <a:r>
              <a:rPr lang="en-AU" sz="1600" dirty="0"/>
              <a:t>a story. </a:t>
            </a:r>
          </a:p>
          <a:p>
            <a:pPr marL="0" indent="0" algn="ctr">
              <a:buNone/>
            </a:pPr>
            <a:r>
              <a:rPr lang="en-AU" sz="1600" dirty="0" smtClean="0"/>
              <a:t>   </a:t>
            </a:r>
            <a:endParaRPr lang="en-AU" sz="1200" dirty="0" smtClean="0"/>
          </a:p>
        </p:txBody>
      </p:sp>
      <p:sp>
        <p:nvSpPr>
          <p:cNvPr id="6" name="TextBox 5"/>
          <p:cNvSpPr txBox="1"/>
          <p:nvPr/>
        </p:nvSpPr>
        <p:spPr>
          <a:xfrm>
            <a:off x="1187624" y="1652540"/>
            <a:ext cx="4464496" cy="307777"/>
          </a:xfrm>
          <a:prstGeom prst="rect">
            <a:avLst/>
          </a:prstGeom>
          <a:noFill/>
        </p:spPr>
        <p:txBody>
          <a:bodyPr wrap="square" rtlCol="0">
            <a:spAutoFit/>
          </a:bodyPr>
          <a:lstStyle/>
          <a:p>
            <a:r>
              <a:rPr lang="en-AU" sz="1400" b="1" dirty="0" smtClean="0"/>
              <a:t>   The </a:t>
            </a:r>
            <a:r>
              <a:rPr lang="en-AU" sz="1400" b="1" dirty="0"/>
              <a:t>king died and then the queen died.</a:t>
            </a:r>
            <a:endParaRPr lang="en-AU" sz="1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56176" y="1188775"/>
            <a:ext cx="1439032" cy="2032531"/>
          </a:xfrm>
          <a:prstGeom prst="rect">
            <a:avLst/>
          </a:prstGeom>
        </p:spPr>
      </p:pic>
    </p:spTree>
    <p:extLst>
      <p:ext uri="{BB962C8B-B14F-4D97-AF65-F5344CB8AC3E}">
        <p14:creationId xmlns:p14="http://schemas.microsoft.com/office/powerpoint/2010/main" xmlns="" val="129431141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009474" y="1491630"/>
            <a:ext cx="4210598" cy="6480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a:p>
        </p:txBody>
      </p:sp>
      <p:sp>
        <p:nvSpPr>
          <p:cNvPr id="2" name="Title 1"/>
          <p:cNvSpPr>
            <a:spLocks noGrp="1"/>
          </p:cNvSpPr>
          <p:nvPr>
            <p:ph type="title"/>
          </p:nvPr>
        </p:nvSpPr>
        <p:spPr>
          <a:xfrm>
            <a:off x="467544" y="411510"/>
            <a:ext cx="8229600" cy="857250"/>
          </a:xfrm>
        </p:spPr>
        <p:txBody>
          <a:bodyPr>
            <a:normAutofit fontScale="90000"/>
          </a:bodyPr>
          <a:lstStyle/>
          <a:p>
            <a:r>
              <a:rPr lang="en-AU" sz="3600" b="1" dirty="0"/>
              <a:t>What is a story? </a:t>
            </a:r>
            <a:r>
              <a:rPr lang="en-AU" sz="3200" b="1" dirty="0" smtClean="0"/>
              <a:t/>
            </a:r>
            <a:br>
              <a:rPr lang="en-AU" sz="3200" b="1" dirty="0" smtClean="0"/>
            </a:br>
            <a:r>
              <a:rPr lang="en-AU" sz="1800" dirty="0" smtClean="0"/>
              <a:t> </a:t>
            </a:r>
            <a:endParaRPr lang="en-AU" sz="1800" dirty="0"/>
          </a:p>
        </p:txBody>
      </p:sp>
      <p:sp>
        <p:nvSpPr>
          <p:cNvPr id="3" name="Content Placeholder 2"/>
          <p:cNvSpPr>
            <a:spLocks noGrp="1"/>
          </p:cNvSpPr>
          <p:nvPr>
            <p:ph idx="1"/>
          </p:nvPr>
        </p:nvSpPr>
        <p:spPr>
          <a:xfrm>
            <a:off x="899592" y="1203598"/>
            <a:ext cx="7776864" cy="3394472"/>
          </a:xfrm>
        </p:spPr>
        <p:txBody>
          <a:bodyPr>
            <a:normAutofit lnSpcReduction="10000"/>
          </a:bodyPr>
          <a:lstStyle/>
          <a:p>
            <a:pPr marL="0" indent="0">
              <a:buNone/>
            </a:pPr>
            <a:r>
              <a:rPr lang="en-AU" sz="1600" b="1" dirty="0" smtClean="0"/>
              <a:t>    </a:t>
            </a:r>
            <a:r>
              <a:rPr lang="en-AU" sz="1600" dirty="0" smtClean="0"/>
              <a:t>However… </a:t>
            </a:r>
            <a:endParaRPr lang="en-AU" sz="1600" dirty="0"/>
          </a:p>
          <a:p>
            <a:pPr marL="0" indent="0" algn="ctr">
              <a:buNone/>
            </a:pPr>
            <a:endParaRPr lang="en-AU" sz="1600" dirty="0" smtClean="0"/>
          </a:p>
          <a:p>
            <a:pPr marL="0" indent="0" algn="ctr">
              <a:buNone/>
            </a:pPr>
            <a:endParaRPr lang="en-AU" sz="1600" dirty="0"/>
          </a:p>
          <a:p>
            <a:pPr marL="0" indent="0" algn="ctr">
              <a:buNone/>
            </a:pPr>
            <a:endParaRPr lang="en-AU" sz="1600" dirty="0" smtClean="0"/>
          </a:p>
          <a:p>
            <a:pPr marL="0" indent="0">
              <a:buNone/>
            </a:pPr>
            <a:r>
              <a:rPr lang="en-AU" sz="1600" b="1" i="1" dirty="0" smtClean="0"/>
              <a:t>is</a:t>
            </a:r>
            <a:r>
              <a:rPr lang="en-AU" sz="1600" dirty="0" smtClean="0"/>
              <a:t> a </a:t>
            </a:r>
            <a:r>
              <a:rPr lang="en-AU" sz="1600" dirty="0"/>
              <a:t>story. </a:t>
            </a:r>
            <a:endParaRPr lang="en-AU" sz="1600" dirty="0" smtClean="0"/>
          </a:p>
          <a:p>
            <a:pPr marL="0" indent="0">
              <a:buNone/>
            </a:pPr>
            <a:r>
              <a:rPr lang="en-AU" sz="1600" dirty="0"/>
              <a:t> </a:t>
            </a:r>
          </a:p>
          <a:p>
            <a:pPr marL="0" indent="0">
              <a:buNone/>
            </a:pPr>
            <a:r>
              <a:rPr lang="en-AU" sz="1400" dirty="0" smtClean="0"/>
              <a:t>There is a causal connection. The </a:t>
            </a:r>
            <a:r>
              <a:rPr lang="en-AU" sz="1400" dirty="0"/>
              <a:t>first event - the death of the king </a:t>
            </a:r>
            <a:r>
              <a:rPr lang="en-AU" sz="1400" dirty="0" smtClean="0"/>
              <a:t>– </a:t>
            </a:r>
          </a:p>
          <a:p>
            <a:pPr marL="0" indent="0">
              <a:buNone/>
            </a:pPr>
            <a:r>
              <a:rPr lang="en-AU" sz="1400" dirty="0" smtClean="0"/>
              <a:t>is </a:t>
            </a:r>
            <a:r>
              <a:rPr lang="en-AU" sz="1400" b="1" i="1" dirty="0"/>
              <a:t>the cause</a:t>
            </a:r>
            <a:r>
              <a:rPr lang="en-AU" sz="1400" dirty="0"/>
              <a:t> of the queen’s death. </a:t>
            </a:r>
            <a:endParaRPr lang="en-AU" sz="1400" dirty="0" smtClean="0"/>
          </a:p>
          <a:p>
            <a:pPr marL="0" indent="0">
              <a:buNone/>
            </a:pPr>
            <a:endParaRPr lang="en-AU" sz="1400" dirty="0"/>
          </a:p>
          <a:p>
            <a:pPr marL="0" indent="0">
              <a:buNone/>
            </a:pPr>
            <a:r>
              <a:rPr lang="en-AU" sz="1400" dirty="0" smtClean="0"/>
              <a:t>There is an argument – a problem leading to some sort of development and finally to a resolution.</a:t>
            </a:r>
            <a:endParaRPr lang="en-AU" sz="1400" dirty="0"/>
          </a:p>
          <a:p>
            <a:pPr marL="0" indent="0">
              <a:buNone/>
            </a:pPr>
            <a:r>
              <a:rPr lang="en-AU" sz="1600" b="1" dirty="0"/>
              <a:t> </a:t>
            </a:r>
            <a:endParaRPr lang="en-AU" sz="1600" dirty="0"/>
          </a:p>
          <a:p>
            <a:pPr marL="0" indent="0">
              <a:buNone/>
            </a:pPr>
            <a:r>
              <a:rPr lang="en-AU" sz="1600" dirty="0" smtClean="0"/>
              <a:t>					</a:t>
            </a:r>
            <a:r>
              <a:rPr lang="en-AU" sz="1000" dirty="0" err="1" smtClean="0"/>
              <a:t>E.M.Forster</a:t>
            </a:r>
            <a:r>
              <a:rPr lang="en-AU" sz="1000" dirty="0" smtClean="0"/>
              <a:t> </a:t>
            </a:r>
            <a:r>
              <a:rPr lang="en-AU" sz="1000" i="1" dirty="0" smtClean="0"/>
              <a:t>Aspects of the Novel </a:t>
            </a:r>
            <a:r>
              <a:rPr lang="en-AU" sz="1000" dirty="0" smtClean="0"/>
              <a:t>(1927)</a:t>
            </a:r>
          </a:p>
        </p:txBody>
      </p:sp>
      <p:sp>
        <p:nvSpPr>
          <p:cNvPr id="6" name="TextBox 5"/>
          <p:cNvSpPr txBox="1"/>
          <p:nvPr/>
        </p:nvSpPr>
        <p:spPr>
          <a:xfrm>
            <a:off x="1187624" y="1652540"/>
            <a:ext cx="4464496" cy="307777"/>
          </a:xfrm>
          <a:prstGeom prst="rect">
            <a:avLst/>
          </a:prstGeom>
          <a:noFill/>
        </p:spPr>
        <p:txBody>
          <a:bodyPr wrap="square" rtlCol="0">
            <a:spAutoFit/>
          </a:bodyPr>
          <a:lstStyle/>
          <a:p>
            <a:r>
              <a:rPr lang="en-AU" sz="1400" b="1" dirty="0" smtClean="0"/>
              <a:t>   The </a:t>
            </a:r>
            <a:r>
              <a:rPr lang="en-AU" sz="1400" b="1" dirty="0"/>
              <a:t>king died and then the queen </a:t>
            </a:r>
            <a:r>
              <a:rPr lang="en-AU" sz="1400" b="1" dirty="0" smtClean="0"/>
              <a:t>died of grief.</a:t>
            </a:r>
            <a:endParaRPr lang="en-AU" sz="1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88224" y="1268760"/>
            <a:ext cx="1439032" cy="2032531"/>
          </a:xfrm>
          <a:prstGeom prst="rect">
            <a:avLst/>
          </a:prstGeom>
        </p:spPr>
      </p:pic>
    </p:spTree>
    <p:extLst>
      <p:ext uri="{BB962C8B-B14F-4D97-AF65-F5344CB8AC3E}">
        <p14:creationId xmlns:p14="http://schemas.microsoft.com/office/powerpoint/2010/main" xmlns="" val="201650319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94" y="342925"/>
            <a:ext cx="8229600" cy="857250"/>
          </a:xfrm>
        </p:spPr>
        <p:txBody>
          <a:bodyPr>
            <a:normAutofit fontScale="90000"/>
          </a:bodyPr>
          <a:lstStyle/>
          <a:p>
            <a:r>
              <a:rPr lang="en-AU" sz="3600" b="1" dirty="0" smtClean="0"/>
              <a:t>What is a story?</a:t>
            </a:r>
            <a:r>
              <a:rPr lang="en-AU" sz="2200" dirty="0" smtClean="0"/>
              <a:t/>
            </a:r>
            <a:br>
              <a:rPr lang="en-AU" sz="2200" dirty="0" smtClean="0"/>
            </a:br>
            <a:r>
              <a:rPr lang="en-AU" sz="2200" dirty="0" smtClean="0"/>
              <a:t>                                                   </a:t>
            </a:r>
            <a:endParaRPr lang="en-AU" sz="2200" b="1" dirty="0"/>
          </a:p>
        </p:txBody>
      </p:sp>
      <p:sp>
        <p:nvSpPr>
          <p:cNvPr id="5" name="Rectangle 4"/>
          <p:cNvSpPr/>
          <p:nvPr/>
        </p:nvSpPr>
        <p:spPr>
          <a:xfrm>
            <a:off x="1115616" y="1059583"/>
            <a:ext cx="4464496" cy="2092881"/>
          </a:xfrm>
          <a:prstGeom prst="rect">
            <a:avLst/>
          </a:prstGeom>
        </p:spPr>
        <p:txBody>
          <a:bodyPr wrap="square">
            <a:spAutoFit/>
          </a:bodyPr>
          <a:lstStyle/>
          <a:p>
            <a:r>
              <a:rPr lang="en-AU" sz="1400" dirty="0"/>
              <a:t>Here is a very short </a:t>
            </a:r>
            <a:r>
              <a:rPr lang="en-AU" sz="1400" dirty="0" smtClean="0"/>
              <a:t>example from a child:</a:t>
            </a:r>
            <a:endParaRPr lang="en-AU" sz="1400" dirty="0"/>
          </a:p>
          <a:p>
            <a:endParaRPr lang="en-US" sz="1400" b="1" dirty="0" smtClean="0"/>
          </a:p>
          <a:p>
            <a:r>
              <a:rPr lang="en-US" sz="1400" b="1" dirty="0" smtClean="0"/>
              <a:t>One </a:t>
            </a:r>
            <a:r>
              <a:rPr lang="en-US" sz="1400" b="1" dirty="0"/>
              <a:t>day I found a very strange egg. I put the egg in my pocket and took it home. I kept it warm for twelve days. Finally it cracked and a green wing appeared, followed by a green tail, and lastly out popped… Oh no! A dragon…. </a:t>
            </a:r>
            <a:r>
              <a:rPr lang="en-US" sz="1400" b="1" dirty="0" smtClean="0"/>
              <a:t>		               (</a:t>
            </a:r>
            <a:r>
              <a:rPr lang="en-US" sz="1400" b="1" dirty="0"/>
              <a:t>Toby </a:t>
            </a:r>
            <a:r>
              <a:rPr lang="en-US" sz="1400" b="1" dirty="0" err="1"/>
              <a:t>Fotheringham</a:t>
            </a:r>
            <a:r>
              <a:rPr lang="en-US" sz="1400" b="1" dirty="0" smtClean="0"/>
              <a:t>)</a:t>
            </a:r>
          </a:p>
          <a:p>
            <a:endParaRPr lang="en-AU" sz="1400" dirty="0" smtClean="0"/>
          </a:p>
          <a:p>
            <a:endParaRPr lang="en-AU" dirty="0"/>
          </a:p>
        </p:txBody>
      </p:sp>
      <p:sp>
        <p:nvSpPr>
          <p:cNvPr id="12" name="Rounded Rectangle 11"/>
          <p:cNvSpPr/>
          <p:nvPr/>
        </p:nvSpPr>
        <p:spPr>
          <a:xfrm>
            <a:off x="3707904" y="2859782"/>
            <a:ext cx="4680520" cy="15841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a:p>
        </p:txBody>
      </p:sp>
      <p:sp>
        <p:nvSpPr>
          <p:cNvPr id="9" name="Rectangle 8"/>
          <p:cNvSpPr/>
          <p:nvPr/>
        </p:nvSpPr>
        <p:spPr>
          <a:xfrm>
            <a:off x="3744416" y="3094097"/>
            <a:ext cx="4644008" cy="1223412"/>
          </a:xfrm>
          <a:prstGeom prst="rect">
            <a:avLst/>
          </a:prstGeom>
        </p:spPr>
        <p:txBody>
          <a:bodyPr wrap="square">
            <a:spAutoFit/>
          </a:bodyPr>
          <a:lstStyle/>
          <a:p>
            <a:pPr>
              <a:spcAft>
                <a:spcPts val="0"/>
              </a:spcAft>
            </a:pPr>
            <a:r>
              <a:rPr lang="en-AU" sz="1050" dirty="0">
                <a:latin typeface="Times New Roman" panose="02020603050405020304" pitchFamily="18" charset="0"/>
                <a:ea typeface="Times New Roman" panose="02020603050405020304" pitchFamily="18" charset="0"/>
              </a:rPr>
              <a:t>Suggested activities</a:t>
            </a:r>
          </a:p>
          <a:p>
            <a:pPr>
              <a:spcAft>
                <a:spcPts val="0"/>
              </a:spcAft>
            </a:pPr>
            <a:r>
              <a:rPr lang="en-AU" sz="1050" dirty="0">
                <a:latin typeface="Times New Roman" panose="02020603050405020304" pitchFamily="18" charset="0"/>
                <a:ea typeface="Times New Roman" panose="02020603050405020304" pitchFamily="18" charset="0"/>
              </a:rPr>
              <a:t> </a:t>
            </a:r>
          </a:p>
          <a:p>
            <a:pPr marL="342900" lvl="0" indent="-342900">
              <a:spcAft>
                <a:spcPts val="0"/>
              </a:spcAft>
              <a:buFont typeface="Symbol" panose="05050102010706020507" pitchFamily="18" charset="2"/>
              <a:buChar char=""/>
              <a:tabLst>
                <a:tab pos="457200" algn="l"/>
              </a:tabLst>
            </a:pPr>
            <a:r>
              <a:rPr lang="en-AU" sz="1050" dirty="0">
                <a:latin typeface="Times New Roman" panose="02020603050405020304" pitchFamily="18" charset="0"/>
                <a:ea typeface="Times New Roman" panose="02020603050405020304" pitchFamily="18" charset="0"/>
              </a:rPr>
              <a:t>Take famous fairy tales and work out what happens that makes </a:t>
            </a:r>
            <a:r>
              <a:rPr lang="en-AU" sz="1050" dirty="0" smtClean="0">
                <a:latin typeface="Times New Roman" panose="02020603050405020304" pitchFamily="18" charset="0"/>
                <a:ea typeface="Times New Roman" panose="02020603050405020304" pitchFamily="18" charset="0"/>
              </a:rPr>
              <a:t>them stories. </a:t>
            </a:r>
            <a:endParaRPr lang="en-AU" sz="105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AU" sz="1050" dirty="0">
                <a:latin typeface="Times New Roman" panose="02020603050405020304" pitchFamily="18" charset="0"/>
                <a:ea typeface="Times New Roman" panose="02020603050405020304" pitchFamily="18" charset="0"/>
              </a:rPr>
              <a:t>“Make up a story” </a:t>
            </a:r>
            <a:r>
              <a:rPr lang="en-AU" sz="1050" dirty="0" smtClean="0">
                <a:latin typeface="Times New Roman" panose="02020603050405020304" pitchFamily="18" charset="0"/>
                <a:ea typeface="Times New Roman" panose="02020603050405020304" pitchFamily="18" charset="0"/>
              </a:rPr>
              <a:t>- </a:t>
            </a:r>
            <a:r>
              <a:rPr lang="en-AU" sz="1050" dirty="0">
                <a:latin typeface="Times New Roman" panose="02020603050405020304" pitchFamily="18" charset="0"/>
                <a:ea typeface="Times New Roman" panose="02020603050405020304" pitchFamily="18" charset="0"/>
              </a:rPr>
              <a:t>create the outline of a story from simple words or </a:t>
            </a:r>
            <a:r>
              <a:rPr lang="en-AU" sz="1050" dirty="0" smtClean="0">
                <a:latin typeface="Times New Roman" panose="02020603050405020304" pitchFamily="18" charset="0"/>
                <a:ea typeface="Times New Roman" panose="02020603050405020304" pitchFamily="18" charset="0"/>
              </a:rPr>
              <a:t>ideas:</a:t>
            </a:r>
          </a:p>
          <a:p>
            <a:pPr lvl="0">
              <a:spcAft>
                <a:spcPts val="0"/>
              </a:spcAft>
              <a:tabLst>
                <a:tab pos="457200" algn="l"/>
              </a:tabLst>
            </a:pPr>
            <a:r>
              <a:rPr lang="en-AU" sz="1050" dirty="0" smtClean="0">
                <a:latin typeface="Times New Roman" panose="02020603050405020304" pitchFamily="18" charset="0"/>
                <a:ea typeface="Times New Roman" panose="02020603050405020304" pitchFamily="18" charset="0"/>
              </a:rPr>
              <a:t>           boy who sees into the future; girl who can’t lie, etc. </a:t>
            </a:r>
            <a:endParaRPr lang="en-AU" sz="105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AU" sz="1050" dirty="0">
                <a:latin typeface="Times New Roman" panose="02020603050405020304" pitchFamily="18" charset="0"/>
                <a:ea typeface="Times New Roman" panose="02020603050405020304" pitchFamily="18" charset="0"/>
              </a:rPr>
              <a:t>Try “What if…?” exercises: What if you could read people’s thoughts? What if a strange cousin came to live? What if you got lost in a strange city? </a:t>
            </a:r>
            <a:r>
              <a:rPr lang="en-AU" sz="1050" dirty="0" err="1">
                <a:latin typeface="Times New Roman" panose="02020603050405020304" pitchFamily="18" charset="0"/>
                <a:ea typeface="Times New Roman" panose="02020603050405020304" pitchFamily="18" charset="0"/>
              </a:rPr>
              <a:t>etc</a:t>
            </a:r>
            <a:r>
              <a:rPr lang="en-AU" sz="1050" dirty="0">
                <a:latin typeface="Times New Roman" panose="02020603050405020304" pitchFamily="18" charset="0"/>
                <a:ea typeface="Times New Roman" panose="02020603050405020304" pitchFamily="18" charset="0"/>
              </a:rPr>
              <a:t>  </a:t>
            </a:r>
            <a:endParaRPr lang="en-AU" sz="1050"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37452" y="724730"/>
            <a:ext cx="1849332" cy="1847020"/>
          </a:xfrm>
          <a:prstGeom prst="rect">
            <a:avLst/>
          </a:prstGeom>
        </p:spPr>
      </p:pic>
    </p:spTree>
    <p:extLst>
      <p:ext uri="{BB962C8B-B14F-4D97-AF65-F5344CB8AC3E}">
        <p14:creationId xmlns:p14="http://schemas.microsoft.com/office/powerpoint/2010/main" xmlns="" val="345831569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94" y="706388"/>
            <a:ext cx="8229600" cy="857250"/>
          </a:xfrm>
        </p:spPr>
        <p:txBody>
          <a:bodyPr>
            <a:normAutofit fontScale="90000"/>
          </a:bodyPr>
          <a:lstStyle/>
          <a:p>
            <a:r>
              <a:rPr lang="en-AU" sz="3600" b="1" dirty="0" smtClean="0"/>
              <a:t>The problem situation:</a:t>
            </a:r>
            <a:br>
              <a:rPr lang="en-AU" sz="3600" b="1" dirty="0" smtClean="0"/>
            </a:br>
            <a:r>
              <a:rPr lang="en-AU" sz="3600" b="1" dirty="0" smtClean="0"/>
              <a:t>the seed of narrative</a:t>
            </a:r>
            <a:r>
              <a:rPr lang="en-AU" sz="2200" dirty="0" smtClean="0"/>
              <a:t/>
            </a:r>
            <a:br>
              <a:rPr lang="en-AU" sz="2200" dirty="0" smtClean="0"/>
            </a:br>
            <a:r>
              <a:rPr lang="en-AU" sz="2200" dirty="0" smtClean="0"/>
              <a:t>                                                   </a:t>
            </a:r>
            <a:endParaRPr lang="en-AU" sz="2200" b="1" dirty="0"/>
          </a:p>
        </p:txBody>
      </p:sp>
      <p:sp>
        <p:nvSpPr>
          <p:cNvPr id="5" name="Rectangle 4"/>
          <p:cNvSpPr/>
          <p:nvPr/>
        </p:nvSpPr>
        <p:spPr>
          <a:xfrm>
            <a:off x="1115616" y="1630997"/>
            <a:ext cx="4464496" cy="3170099"/>
          </a:xfrm>
          <a:prstGeom prst="rect">
            <a:avLst/>
          </a:prstGeom>
        </p:spPr>
        <p:txBody>
          <a:bodyPr wrap="square">
            <a:spAutoFit/>
          </a:bodyPr>
          <a:lstStyle/>
          <a:p>
            <a:r>
              <a:rPr lang="en-AU" sz="1400" dirty="0"/>
              <a:t>Stephen King: </a:t>
            </a:r>
            <a:endParaRPr lang="en-AU" sz="1400" dirty="0" smtClean="0"/>
          </a:p>
          <a:p>
            <a:endParaRPr lang="en-AU" sz="1400" dirty="0"/>
          </a:p>
          <a:p>
            <a:r>
              <a:rPr lang="en-AU" sz="1400" dirty="0" smtClean="0"/>
              <a:t>“</a:t>
            </a:r>
            <a:r>
              <a:rPr lang="en-AU" sz="1400" dirty="0"/>
              <a:t>I find a ‘situation’ that is </a:t>
            </a:r>
            <a:r>
              <a:rPr lang="en-AU" sz="1400" dirty="0" smtClean="0"/>
              <a:t>a problem – </a:t>
            </a:r>
            <a:r>
              <a:rPr lang="en-AU" sz="1400" dirty="0"/>
              <a:t>and develop it.” </a:t>
            </a:r>
            <a:endParaRPr lang="en-AU" sz="1400" dirty="0" smtClean="0"/>
          </a:p>
          <a:p>
            <a:endParaRPr lang="en-AU" sz="1400" dirty="0"/>
          </a:p>
          <a:p>
            <a:r>
              <a:rPr lang="en-AU" sz="1400" dirty="0" smtClean="0"/>
              <a:t>Example</a:t>
            </a:r>
            <a:r>
              <a:rPr lang="en-AU" sz="1400" dirty="0"/>
              <a:t>:</a:t>
            </a:r>
          </a:p>
          <a:p>
            <a:endParaRPr lang="en-US" sz="1400" b="1" dirty="0" smtClean="0"/>
          </a:p>
          <a:p>
            <a:r>
              <a:rPr lang="en-AU" sz="1400" b="1" dirty="0"/>
              <a:t>A girl is tormented by school bullies. She has special powers. She revenges herself on her tormentors using her powers.</a:t>
            </a:r>
            <a:endParaRPr lang="en-AU" sz="1400" dirty="0"/>
          </a:p>
          <a:p>
            <a:endParaRPr lang="en-AU" sz="1400" dirty="0" smtClean="0"/>
          </a:p>
          <a:p>
            <a:r>
              <a:rPr lang="en-AU" sz="1400" dirty="0"/>
              <a:t>This is the basis of </a:t>
            </a:r>
            <a:r>
              <a:rPr lang="en-AU" sz="1400" i="1" dirty="0"/>
              <a:t>Carrie</a:t>
            </a:r>
            <a:r>
              <a:rPr lang="en-AU" sz="1400" dirty="0"/>
              <a:t>. </a:t>
            </a:r>
            <a:r>
              <a:rPr lang="en-AU" sz="1400" dirty="0" smtClean="0"/>
              <a:t>It launched the then unknown US school teacher into a writing career spanning 40 years.</a:t>
            </a:r>
            <a:endParaRPr lang="en-AU" sz="1400" dirty="0"/>
          </a:p>
          <a:p>
            <a:endParaRPr lang="en-AU" sz="1400" dirty="0" smtClean="0"/>
          </a:p>
          <a:p>
            <a:endParaRPr lang="en-AU" dirty="0"/>
          </a:p>
        </p:txBody>
      </p:sp>
      <p:pic>
        <p:nvPicPr>
          <p:cNvPr id="3" name="Picture 2"/>
          <p:cNvPicPr>
            <a:picLocks noChangeAspect="1"/>
          </p:cNvPicPr>
          <p:nvPr/>
        </p:nvPicPr>
        <p:blipFill>
          <a:blip r:embed="rId2" cstate="print"/>
          <a:stretch>
            <a:fillRect/>
          </a:stretch>
        </p:blipFill>
        <p:spPr>
          <a:xfrm>
            <a:off x="7092280" y="2787774"/>
            <a:ext cx="968896" cy="144365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24128" y="1635646"/>
            <a:ext cx="1296144" cy="1900504"/>
          </a:xfrm>
          <a:prstGeom prst="rect">
            <a:avLst/>
          </a:prstGeom>
        </p:spPr>
      </p:pic>
    </p:spTree>
    <p:extLst>
      <p:ext uri="{BB962C8B-B14F-4D97-AF65-F5344CB8AC3E}">
        <p14:creationId xmlns:p14="http://schemas.microsoft.com/office/powerpoint/2010/main" xmlns="" val="1237283242"/>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94" y="706388"/>
            <a:ext cx="8229600" cy="857250"/>
          </a:xfrm>
        </p:spPr>
        <p:txBody>
          <a:bodyPr>
            <a:normAutofit fontScale="90000"/>
          </a:bodyPr>
          <a:lstStyle/>
          <a:p>
            <a:r>
              <a:rPr lang="en-AU" sz="3600" b="1" dirty="0" smtClean="0"/>
              <a:t>The problem situation:</a:t>
            </a:r>
            <a:br>
              <a:rPr lang="en-AU" sz="3600" b="1" dirty="0" smtClean="0"/>
            </a:br>
            <a:r>
              <a:rPr lang="en-AU" sz="3600" b="1" dirty="0" smtClean="0"/>
              <a:t>the seed of narrative</a:t>
            </a:r>
            <a:r>
              <a:rPr lang="en-AU" sz="2200" dirty="0" smtClean="0"/>
              <a:t/>
            </a:r>
            <a:br>
              <a:rPr lang="en-AU" sz="2200" dirty="0" smtClean="0"/>
            </a:br>
            <a:r>
              <a:rPr lang="en-AU" sz="2200" dirty="0" smtClean="0"/>
              <a:t>                                                   </a:t>
            </a:r>
            <a:endParaRPr lang="en-AU" sz="2200" b="1" dirty="0"/>
          </a:p>
        </p:txBody>
      </p:sp>
      <p:sp>
        <p:nvSpPr>
          <p:cNvPr id="5" name="Rectangle 4"/>
          <p:cNvSpPr/>
          <p:nvPr/>
        </p:nvSpPr>
        <p:spPr>
          <a:xfrm>
            <a:off x="1115616" y="1630997"/>
            <a:ext cx="4464496" cy="2092881"/>
          </a:xfrm>
          <a:prstGeom prst="rect">
            <a:avLst/>
          </a:prstGeom>
        </p:spPr>
        <p:txBody>
          <a:bodyPr wrap="square">
            <a:spAutoFit/>
          </a:bodyPr>
          <a:lstStyle/>
          <a:p>
            <a:r>
              <a:rPr lang="en-AU" sz="1400" dirty="0"/>
              <a:t>J K Rowling: </a:t>
            </a:r>
            <a:endParaRPr lang="en-AU" sz="1400" dirty="0" smtClean="0"/>
          </a:p>
          <a:p>
            <a:endParaRPr lang="en-AU" sz="1400" dirty="0"/>
          </a:p>
          <a:p>
            <a:pPr marL="285750" lvl="0" indent="-285750">
              <a:buFont typeface="Courier New" panose="02070309020205020404" pitchFamily="49" charset="0"/>
              <a:buChar char="o"/>
            </a:pPr>
            <a:r>
              <a:rPr lang="en-AU" sz="1400" dirty="0"/>
              <a:t>there is a boy wizard named Harry</a:t>
            </a:r>
          </a:p>
          <a:p>
            <a:pPr marL="285750" lvl="0" indent="-285750">
              <a:buFont typeface="Courier New" panose="02070309020205020404" pitchFamily="49" charset="0"/>
              <a:buChar char="o"/>
            </a:pPr>
            <a:r>
              <a:rPr lang="en-AU" sz="1400" dirty="0"/>
              <a:t>he goes to school (Hogwarts)</a:t>
            </a:r>
          </a:p>
          <a:p>
            <a:pPr marL="285750" lvl="0" indent="-285750">
              <a:buFont typeface="Courier New" panose="02070309020205020404" pitchFamily="49" charset="0"/>
              <a:buChar char="o"/>
            </a:pPr>
            <a:r>
              <a:rPr lang="en-AU" sz="1400" dirty="0"/>
              <a:t>he is the orphan son of wizards who had been killed off by Voldemort</a:t>
            </a:r>
          </a:p>
          <a:p>
            <a:pPr marL="285750" lvl="0" indent="-285750">
              <a:buFont typeface="Courier New" panose="02070309020205020404" pitchFamily="49" charset="0"/>
              <a:buChar char="o"/>
            </a:pPr>
            <a:r>
              <a:rPr lang="en-AU" sz="1400" dirty="0"/>
              <a:t>Voldemort is coming after Harry Potter</a:t>
            </a:r>
          </a:p>
          <a:p>
            <a:endParaRPr lang="en-AU" sz="1400" dirty="0" smtClean="0"/>
          </a:p>
          <a:p>
            <a:endParaRPr lang="en-AU"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45564" y="1658411"/>
            <a:ext cx="1346716" cy="173623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76256" y="2812048"/>
            <a:ext cx="1161795" cy="15291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88024" y="2791045"/>
            <a:ext cx="1068527" cy="1608470"/>
          </a:xfrm>
          <a:prstGeom prst="rect">
            <a:avLst/>
          </a:prstGeom>
        </p:spPr>
      </p:pic>
    </p:spTree>
    <p:extLst>
      <p:ext uri="{BB962C8B-B14F-4D97-AF65-F5344CB8AC3E}">
        <p14:creationId xmlns:p14="http://schemas.microsoft.com/office/powerpoint/2010/main" xmlns="" val="1974158141"/>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9009</TotalTime>
  <Words>1400</Words>
  <Application>Microsoft Office PowerPoint</Application>
  <PresentationFormat>On-screen Show (16:9)</PresentationFormat>
  <Paragraphs>355</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Teaching the Art of Narrative Writing Year levels: 3, 4, 5 &amp; 6</vt:lpstr>
      <vt:lpstr>The Importance of Narrative</vt:lpstr>
      <vt:lpstr>Narrative in the Australian Curriculum </vt:lpstr>
      <vt:lpstr>What is a story? </vt:lpstr>
      <vt:lpstr>What is a story?   </vt:lpstr>
      <vt:lpstr>What is a story?   </vt:lpstr>
      <vt:lpstr>What is a story?                                                    </vt:lpstr>
      <vt:lpstr>The problem situation: the seed of narrative                                                    </vt:lpstr>
      <vt:lpstr>The problem situation: the seed of narrative                                                    </vt:lpstr>
      <vt:lpstr>What is the key to narrative?                                                    </vt:lpstr>
      <vt:lpstr>What is the key to narrative?                                                    </vt:lpstr>
      <vt:lpstr>What is the key to narrative?                                                    </vt:lpstr>
      <vt:lpstr>Character and motivation                                                    </vt:lpstr>
      <vt:lpstr>What is the key to narrative?                                                    </vt:lpstr>
      <vt:lpstr>What happens next…? The importance of plot                                                    </vt:lpstr>
      <vt:lpstr>Plot                                                    </vt:lpstr>
      <vt:lpstr>What happens next…? The importance of plot                                                    </vt:lpstr>
      <vt:lpstr>What happens next…? The importance of plot                                                    </vt:lpstr>
      <vt:lpstr>Stories are always structured</vt:lpstr>
      <vt:lpstr>The seven basic plots                                                    </vt:lpstr>
      <vt:lpstr>The twenty master plots                                                    </vt:lpstr>
      <vt:lpstr>Is genre important?                                                    </vt:lpstr>
      <vt:lpstr>Slide 23</vt:lpstr>
      <vt:lpstr>Slide 24</vt:lpstr>
      <vt:lpstr>Webinar 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Deleted</cp:lastModifiedBy>
  <cp:revision>144</cp:revision>
  <cp:lastPrinted>2014-06-10T04:57:41Z</cp:lastPrinted>
  <dcterms:created xsi:type="dcterms:W3CDTF">2014-03-02T23:10:02Z</dcterms:created>
  <dcterms:modified xsi:type="dcterms:W3CDTF">2014-06-16T02:07:10Z</dcterms:modified>
</cp:coreProperties>
</file>